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6" d="100"/>
          <a:sy n="86" d="100"/>
        </p:scale>
        <p:origin x="-684" y="-3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solidFill>
                  <a:srgbClr val="D1EAEE"/>
                </a:solidFill>
              </a:defRPr>
            </a:lvl1pPr>
          </a:lstStyle>
          <a:p>
            <a:pPr>
              <a:defRPr/>
            </a:pPr>
            <a:fld id="{487D66B4-99C4-4AAD-B7C7-B230CF1BCC30}" type="datetimeFigureOut">
              <a:rPr lang="ru-RU"/>
              <a:pPr>
                <a:defRPr/>
              </a:pPr>
              <a:t>10.06.2016</a:t>
            </a:fld>
            <a:endParaRPr lang="ru-RU"/>
          </a:p>
        </p:txBody>
      </p:sp>
      <p:sp>
        <p:nvSpPr>
          <p:cNvPr id="5" name="Нижний колонтитул 18"/>
          <p:cNvSpPr>
            <a:spLocks noGrp="1"/>
          </p:cNvSpPr>
          <p:nvPr>
            <p:ph type="ftr" sz="quarter" idx="11"/>
          </p:nvPr>
        </p:nvSpPr>
        <p:spPr/>
        <p:txBody>
          <a:bodyPr/>
          <a:lstStyle>
            <a:lvl1pPr>
              <a:defRPr>
                <a:solidFill>
                  <a:srgbClr val="D1EAEE"/>
                </a:solidFill>
              </a:defRPr>
            </a:lvl1pPr>
          </a:lstStyle>
          <a:p>
            <a:pPr>
              <a:defRPr/>
            </a:pPr>
            <a:endParaRPr lang="ru-RU"/>
          </a:p>
        </p:txBody>
      </p:sp>
      <p:sp>
        <p:nvSpPr>
          <p:cNvPr id="6" name="Номер слайда 26"/>
          <p:cNvSpPr>
            <a:spLocks noGrp="1"/>
          </p:cNvSpPr>
          <p:nvPr>
            <p:ph type="sldNum" sz="quarter" idx="12"/>
          </p:nvPr>
        </p:nvSpPr>
        <p:spPr/>
        <p:txBody>
          <a:bodyPr/>
          <a:lstStyle>
            <a:lvl1pPr>
              <a:defRPr>
                <a:solidFill>
                  <a:srgbClr val="D1EAEE"/>
                </a:solidFill>
              </a:defRPr>
            </a:lvl1pPr>
          </a:lstStyle>
          <a:p>
            <a:pPr>
              <a:defRPr/>
            </a:pPr>
            <a:fld id="{0BEB1627-1AA3-4C2E-BD71-F8D8532C2FC3}"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87A842DA-CB69-488A-8CF6-AACE878946E7}" type="datetimeFigureOut">
              <a:rPr lang="ru-RU"/>
              <a:pPr>
                <a:defRPr/>
              </a:pPr>
              <a:t>10.06.2016</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6B0D3090-1B9E-4BC5-A032-A9193768600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C41BDBA-CE3D-4E0B-A425-51E651D767B7}" type="datetimeFigureOut">
              <a:rPr lang="ru-RU"/>
              <a:pPr>
                <a:defRPr/>
              </a:pPr>
              <a:t>10.06.2016</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2F7BA51-982D-4C6F-8437-E08F36F4C2F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4C8B6C8D-D741-4BFA-B561-D7176EACA8A5}" type="datetimeFigureOut">
              <a:rPr lang="ru-RU"/>
              <a:pPr>
                <a:defRPr/>
              </a:pPr>
              <a:t>10.06.2016</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D0B5D7A3-9C01-4F48-AC37-ED53F196807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solidFill>
                  <a:srgbClr val="D1EAEE"/>
                </a:solidFill>
              </a:defRPr>
            </a:lvl1pPr>
          </a:lstStyle>
          <a:p>
            <a:pPr>
              <a:defRPr/>
            </a:pPr>
            <a:fld id="{8F811EC4-BD3E-4E05-A0A2-6BF49A073FDB}" type="datetimeFigureOut">
              <a:rPr lang="ru-RU"/>
              <a:pPr>
                <a:defRPr/>
              </a:pPr>
              <a:t>10.06.2016</a:t>
            </a:fld>
            <a:endParaRPr lang="ru-RU"/>
          </a:p>
        </p:txBody>
      </p:sp>
      <p:sp>
        <p:nvSpPr>
          <p:cNvPr id="5" name="Нижний колонтитул 4"/>
          <p:cNvSpPr>
            <a:spLocks noGrp="1"/>
          </p:cNvSpPr>
          <p:nvPr>
            <p:ph type="ftr" sz="quarter" idx="11"/>
          </p:nvPr>
        </p:nvSpPr>
        <p:spPr/>
        <p:txBody>
          <a:bodyPr/>
          <a:lstStyle>
            <a:lvl1pPr>
              <a:defRPr>
                <a:solidFill>
                  <a:srgbClr val="D1EAEE"/>
                </a:solidFill>
              </a:defRPr>
            </a:lvl1pPr>
          </a:lstStyle>
          <a:p>
            <a:pPr>
              <a:defRPr/>
            </a:pPr>
            <a:endParaRPr lang="ru-RU"/>
          </a:p>
        </p:txBody>
      </p:sp>
      <p:sp>
        <p:nvSpPr>
          <p:cNvPr id="6" name="Номер слайда 5"/>
          <p:cNvSpPr>
            <a:spLocks noGrp="1"/>
          </p:cNvSpPr>
          <p:nvPr>
            <p:ph type="sldNum" sz="quarter" idx="12"/>
          </p:nvPr>
        </p:nvSpPr>
        <p:spPr/>
        <p:txBody>
          <a:bodyPr/>
          <a:lstStyle>
            <a:lvl1pPr>
              <a:defRPr>
                <a:solidFill>
                  <a:srgbClr val="D1EAEE"/>
                </a:solidFill>
              </a:defRPr>
            </a:lvl1pPr>
          </a:lstStyle>
          <a:p>
            <a:pPr>
              <a:defRPr/>
            </a:pPr>
            <a:fld id="{AF5BEA98-7BFB-4569-B91D-4549A6FF258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655B402B-C1DD-41D7-92DF-7223D7638034}" type="datetimeFigureOut">
              <a:rPr lang="ru-RU"/>
              <a:pPr>
                <a:defRPr/>
              </a:pPr>
              <a:t>10.06.2016</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C17A18D2-F88F-4536-8E7D-CE261311107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5DE43CB9-3049-464A-8395-76FE48A994C7}" type="datetimeFigureOut">
              <a:rPr lang="ru-RU"/>
              <a:pPr>
                <a:defRPr/>
              </a:pPr>
              <a:t>10.06.2016</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2BC2AEBC-0D57-4C83-8D8B-AD3AE39DCEB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1B4754BD-BBA7-4985-AEA6-C87376014018}" type="datetimeFigureOut">
              <a:rPr lang="ru-RU"/>
              <a:pPr>
                <a:defRPr/>
              </a:pPr>
              <a:t>10.06.2016</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5BB7403B-CCA2-452B-8A38-81075E3E883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38C0EB97-07C5-41AB-AA7C-EADD1AD6508C}" type="datetimeFigureOut">
              <a:rPr lang="ru-RU"/>
              <a:pPr>
                <a:defRPr/>
              </a:pPr>
              <a:t>10.06.2016</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4FCCDA7C-6B12-4811-9297-21A9789E54D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9A16BEC9-DDB4-4C10-ACA9-1CEE5DB06EB3}" type="datetimeFigureOut">
              <a:rPr lang="ru-RU"/>
              <a:pPr>
                <a:defRPr/>
              </a:pPr>
              <a:t>10.06.2016</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01F86318-8EFC-4513-B6EE-03276F70D5D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Constantia" pitchFamily="18" charset="0"/>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Constantia" pitchFamily="18" charset="0"/>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9C541FAC-8EA5-4154-B032-2E9CB743FF6B}" type="datetimeFigureOut">
              <a:rPr lang="ru-RU"/>
              <a:pPr>
                <a:defRPr/>
              </a:pPr>
              <a:t>10.06.2016</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22D687D0-9E2A-4375-98BC-0EF1AAFFF4C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Constantia" pitchFamily="18" charset="0"/>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Constantia" pitchFamily="18" charset="0"/>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cs typeface="Arial" charset="0"/>
              </a:defRPr>
            </a:lvl1pPr>
          </a:lstStyle>
          <a:p>
            <a:pPr>
              <a:defRPr/>
            </a:pPr>
            <a:fld id="{0041E875-FD87-4230-BD9A-A0A17C5C9873}" type="datetimeFigureOut">
              <a:rPr lang="ru-RU"/>
              <a:pPr>
                <a:defRPr/>
              </a:pPr>
              <a:t>10.06.2016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cs typeface="Arial" charset="0"/>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itchFamily="18" charset="0"/>
                <a:cs typeface="Arial" charset="0"/>
              </a:defRPr>
            </a:lvl1pPr>
          </a:lstStyle>
          <a:p>
            <a:pPr>
              <a:defRPr/>
            </a:pPr>
            <a:fld id="{F6CA9AD1-A05B-49F8-BBAC-6C2A81F946F0}"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Constantia" pitchFamily="18" charset="0"/>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Constantia" pitchFamily="18" charset="0"/>
              </a:endParaRPr>
            </a:p>
          </p:txBody>
        </p:sp>
      </p:grpSp>
    </p:spTree>
  </p:cSld>
  <p:clrMap bg1="lt1" tx1="dk1" bg2="lt2" tx2="dk2" accent1="accent1" accent2="accent2" accent3="accent3" accent4="accent4" accent5="accent5" accent6="accent6" hlink="hlink" folHlink="folHlink"/>
  <p:sldLayoutIdLst>
    <p:sldLayoutId id="2147483725" r:id="rId1"/>
    <p:sldLayoutId id="2147483717" r:id="rId2"/>
    <p:sldLayoutId id="2147483726" r:id="rId3"/>
    <p:sldLayoutId id="2147483718" r:id="rId4"/>
    <p:sldLayoutId id="2147483719" r:id="rId5"/>
    <p:sldLayoutId id="2147483720" r:id="rId6"/>
    <p:sldLayoutId id="2147483721" r:id="rId7"/>
    <p:sldLayoutId id="2147483722" r:id="rId8"/>
    <p:sldLayoutId id="2147483727" r:id="rId9"/>
    <p:sldLayoutId id="2147483723" r:id="rId10"/>
    <p:sldLayoutId id="214748372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vokrugsveta.ru/photo/image/299/" TargetMode="Externa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http://days.pravoslavie.ru/Bible/Z_mf_3_13_17.htm"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5042659"/>
            <a:ext cx="7851648" cy="99509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ru-RU" dirty="0" smtClean="0"/>
              <a:t>КРЕЩЕНИЕ ГОСПОДНЕ</a:t>
            </a:r>
            <a:r>
              <a:rPr lang="en-US" dirty="0" smtClean="0"/>
              <a:t/>
            </a:r>
            <a:br>
              <a:rPr lang="en-US" dirty="0" smtClean="0"/>
            </a:br>
            <a:r>
              <a:rPr lang="en-US" dirty="0" smtClean="0"/>
              <a:t>(</a:t>
            </a:r>
            <a:r>
              <a:rPr lang="ru-RU" dirty="0" smtClean="0"/>
              <a:t>БОГОЯВЛЕНИЕ</a:t>
            </a:r>
            <a:r>
              <a:rPr lang="en-US" dirty="0" smtClean="0"/>
              <a:t>)</a:t>
            </a:r>
            <a:endParaRPr lang="ru-RU" dirty="0"/>
          </a:p>
        </p:txBody>
      </p:sp>
      <p:sp>
        <p:nvSpPr>
          <p:cNvPr id="5123" name="Подзаголовок 2"/>
          <p:cNvSpPr>
            <a:spLocks noGrp="1"/>
          </p:cNvSpPr>
          <p:nvPr>
            <p:ph type="subTitle" idx="1"/>
          </p:nvPr>
        </p:nvSpPr>
        <p:spPr>
          <a:xfrm>
            <a:off x="1500188" y="5876925"/>
            <a:ext cx="6400800" cy="577850"/>
          </a:xfrm>
        </p:spPr>
        <p:txBody>
          <a:bodyPr/>
          <a:lstStyle/>
          <a:p>
            <a:pPr marR="0" algn="ctr" eaLnBrk="1" hangingPunct="1"/>
            <a:r>
              <a:rPr lang="ru-RU" i="1" smtClean="0"/>
              <a:t>Празднуется 19 января</a:t>
            </a:r>
          </a:p>
        </p:txBody>
      </p:sp>
      <p:pic>
        <p:nvPicPr>
          <p:cNvPr id="5124" name="Picture 2" descr="крещение Господне"/>
          <p:cNvPicPr>
            <a:picLocks noChangeAspect="1" noChangeArrowheads="1"/>
          </p:cNvPicPr>
          <p:nvPr/>
        </p:nvPicPr>
        <p:blipFill>
          <a:blip r:embed="rId2"/>
          <a:srcRect/>
          <a:stretch>
            <a:fillRect/>
          </a:stretch>
        </p:blipFill>
        <p:spPr bwMode="auto">
          <a:xfrm>
            <a:off x="2214563" y="806450"/>
            <a:ext cx="4483100" cy="371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одзаголовок 2"/>
          <p:cNvSpPr>
            <a:spLocks noGrp="1"/>
          </p:cNvSpPr>
          <p:nvPr>
            <p:ph type="subTitle" idx="1"/>
          </p:nvPr>
        </p:nvSpPr>
        <p:spPr>
          <a:xfrm>
            <a:off x="214313" y="1000125"/>
            <a:ext cx="4714875" cy="4286250"/>
          </a:xfrm>
        </p:spPr>
        <p:txBody>
          <a:bodyPr/>
          <a:lstStyle/>
          <a:p>
            <a:pPr marR="0" algn="just" eaLnBrk="1" hangingPunct="1"/>
            <a:r>
              <a:rPr lang="ru-RU" sz="1400" smtClean="0"/>
              <a:t>В долине Вифания, где Иоанн Предтеча крестил Иисуса, соприкасаются три страны: Иордания, Израиль и Палестина. Когда едешь к месту крещения, вдали в дымке виден древний город Иерихон.</a:t>
            </a:r>
          </a:p>
          <a:p>
            <a:pPr marR="0" algn="just" eaLnBrk="1" hangingPunct="1"/>
            <a:endParaRPr lang="ru-RU" sz="1400" smtClean="0"/>
          </a:p>
          <a:p>
            <a:pPr marR="0" algn="just" eaLnBrk="1" hangingPunct="1"/>
            <a:r>
              <a:rPr lang="ru-RU" sz="1400" smtClean="0"/>
              <a:t>Ощущения в долине Вифания неповторимые, не только потому, что здесь святое место: это самая низкая точка земной суши — 400 м ниже уровня моря. Жарко, душно, небо в дымке, но когда подходишь к песочно-зеленой реке Иордан, чувствуешь необычайный прилив сил. </a:t>
            </a:r>
          </a:p>
          <a:p>
            <a:pPr marR="0" algn="just" eaLnBrk="1" hangingPunct="1"/>
            <a:endParaRPr lang="ru-RU" sz="1400" smtClean="0"/>
          </a:p>
          <a:p>
            <a:pPr marR="0" algn="just" eaLnBrk="1" hangingPunct="1"/>
            <a:r>
              <a:rPr lang="ru-RU" sz="1400" smtClean="0"/>
              <a:t>Как известно, крещение проходило в реке Иордан. Река эта не очень глубокая, к тому же в последнее время Иордан, как и Мертвое море, постепенно высыхает — и у купели осталось только одно напоминание о реке. Но благодаря тому, что ближневосточные водоемы высыхают, удалось обнаружить это место, где был крещен Иисус Христос. Теперь вокруг купели идут археологические раскопки: здесь были найдены развалины трех византийских церквей, что косвенно подтверждает правильность места Крещения Господня.</a:t>
            </a:r>
          </a:p>
          <a:p>
            <a:pPr marR="0" algn="just" eaLnBrk="1" hangingPunct="1"/>
            <a:endParaRPr lang="ru-RU" sz="1400" smtClean="0"/>
          </a:p>
        </p:txBody>
      </p:sp>
      <p:pic>
        <p:nvPicPr>
          <p:cNvPr id="14339" name="Рисунок 3" descr="http://www.vokrugsveta.ru/photo/thumbnails/600/299.jpg">
            <a:hlinkClick r:id="rId2"/>
          </p:cNvPr>
          <p:cNvPicPr>
            <a:picLocks noChangeAspect="1" noChangeArrowheads="1"/>
          </p:cNvPicPr>
          <p:nvPr/>
        </p:nvPicPr>
        <p:blipFill>
          <a:blip r:embed="rId3"/>
          <a:srcRect/>
          <a:stretch>
            <a:fillRect/>
          </a:stretch>
        </p:blipFill>
        <p:spPr bwMode="auto">
          <a:xfrm>
            <a:off x="5000625" y="785813"/>
            <a:ext cx="4000500" cy="2928937"/>
          </a:xfrm>
          <a:prstGeom prst="rect">
            <a:avLst/>
          </a:prstGeom>
          <a:noFill/>
          <a:ln w="9525">
            <a:noFill/>
            <a:miter lim="800000"/>
            <a:headEnd/>
            <a:tailEnd/>
          </a:ln>
        </p:spPr>
      </p:pic>
      <p:sp>
        <p:nvSpPr>
          <p:cNvPr id="14340" name="TextBox 7"/>
          <p:cNvSpPr txBox="1">
            <a:spLocks noChangeArrowheads="1"/>
          </p:cNvSpPr>
          <p:nvPr/>
        </p:nvSpPr>
        <p:spPr bwMode="auto">
          <a:xfrm>
            <a:off x="4214813" y="142875"/>
            <a:ext cx="3910012" cy="369888"/>
          </a:xfrm>
          <a:prstGeom prst="rect">
            <a:avLst/>
          </a:prstGeom>
          <a:noFill/>
          <a:ln w="9525">
            <a:noFill/>
            <a:miter lim="800000"/>
            <a:headEnd/>
            <a:tailEnd/>
          </a:ln>
        </p:spPr>
        <p:txBody>
          <a:bodyPr wrap="none">
            <a:spAutoFit/>
          </a:bodyPr>
          <a:lstStyle/>
          <a:p>
            <a:r>
              <a:rPr lang="ru-RU">
                <a:latin typeface="Constantia" pitchFamily="18" charset="0"/>
              </a:rPr>
              <a:t>СВЯЩЕННЫЙ ИОРДАН СЕГОДНЯ</a:t>
            </a:r>
          </a:p>
        </p:txBody>
      </p:sp>
      <p:pic>
        <p:nvPicPr>
          <p:cNvPr id="14341" name="Picture 2" descr="Святая река Иордан на месте Крещения Господня"/>
          <p:cNvPicPr>
            <a:picLocks noChangeAspect="1" noChangeArrowheads="1"/>
          </p:cNvPicPr>
          <p:nvPr/>
        </p:nvPicPr>
        <p:blipFill>
          <a:blip r:embed="rId4"/>
          <a:srcRect/>
          <a:stretch>
            <a:fillRect/>
          </a:stretch>
        </p:blipFill>
        <p:spPr bwMode="auto">
          <a:xfrm>
            <a:off x="4997450" y="3786188"/>
            <a:ext cx="4003675"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одзаголовок 2"/>
          <p:cNvSpPr>
            <a:spLocks noGrp="1"/>
          </p:cNvSpPr>
          <p:nvPr>
            <p:ph type="subTitle" idx="1"/>
          </p:nvPr>
        </p:nvSpPr>
        <p:spPr>
          <a:xfrm>
            <a:off x="4143375" y="1143000"/>
            <a:ext cx="4714875" cy="3857625"/>
          </a:xfrm>
        </p:spPr>
        <p:txBody>
          <a:bodyPr/>
          <a:lstStyle/>
          <a:p>
            <a:pPr marR="0" algn="just" eaLnBrk="1" hangingPunct="1"/>
            <a:r>
              <a:rPr lang="ru-RU" sz="1400" smtClean="0"/>
              <a:t>Таинство Крещения сегодня относится к одному из Таинства Православной Церкви. Крещение можно назвать духовным рождением человека, его рождением для Церкви. Посредством Крещения он становится ее членом. Только после Крещения человек получает доступ ко всем церковным таинствам, прежде всего, ко Святому Причастию, в котором происходит соединение человека с Богом. Во время Таинства происходит либо троекратное погружение человека в воду, либо обливание крещаемого с произношением священником молитв. </a:t>
            </a:r>
          </a:p>
          <a:p>
            <a:pPr marR="0" algn="just" eaLnBrk="1" hangingPunct="1"/>
            <a:endParaRPr lang="ru-RU" sz="1400" smtClean="0"/>
          </a:p>
          <a:p>
            <a:pPr marR="0" algn="just" eaLnBrk="1" hangingPunct="1"/>
            <a:r>
              <a:rPr lang="ru-RU" sz="1400" smtClean="0"/>
              <a:t>Таинство Крещения может быть совершено и над ребенком, и над взрослым. На «новорожденного» христианина надевается освященный нательный крестик – его защита и знак принадлежности к Церкви Христовой.</a:t>
            </a:r>
          </a:p>
        </p:txBody>
      </p:sp>
      <p:sp>
        <p:nvSpPr>
          <p:cNvPr id="15363" name="TextBox 7"/>
          <p:cNvSpPr txBox="1">
            <a:spLocks noChangeArrowheads="1"/>
          </p:cNvSpPr>
          <p:nvPr/>
        </p:nvSpPr>
        <p:spPr bwMode="auto">
          <a:xfrm>
            <a:off x="0" y="0"/>
            <a:ext cx="2820988" cy="369888"/>
          </a:xfrm>
          <a:prstGeom prst="rect">
            <a:avLst/>
          </a:prstGeom>
          <a:noFill/>
          <a:ln w="9525">
            <a:noFill/>
            <a:miter lim="800000"/>
            <a:headEnd/>
            <a:tailEnd/>
          </a:ln>
        </p:spPr>
        <p:txBody>
          <a:bodyPr wrap="none">
            <a:spAutoFit/>
          </a:bodyPr>
          <a:lstStyle/>
          <a:p>
            <a:r>
              <a:rPr lang="ru-RU">
                <a:latin typeface="Constantia" pitchFamily="18" charset="0"/>
              </a:rPr>
              <a:t>ТАИНСТВО КРЕЩЕНИЯ</a:t>
            </a:r>
          </a:p>
        </p:txBody>
      </p:sp>
      <p:pic>
        <p:nvPicPr>
          <p:cNvPr id="15364" name="Picture 2" descr="http://img-3.photosight.ru/4b6/3194307_large.jpg"/>
          <p:cNvPicPr>
            <a:picLocks noChangeAspect="1" noChangeArrowheads="1"/>
          </p:cNvPicPr>
          <p:nvPr/>
        </p:nvPicPr>
        <p:blipFill>
          <a:blip r:embed="rId2"/>
          <a:srcRect/>
          <a:stretch>
            <a:fillRect/>
          </a:stretch>
        </p:blipFill>
        <p:spPr bwMode="auto">
          <a:xfrm>
            <a:off x="285750" y="1143000"/>
            <a:ext cx="3571875" cy="5357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одзаголовок 2"/>
          <p:cNvSpPr>
            <a:spLocks noGrp="1"/>
          </p:cNvSpPr>
          <p:nvPr>
            <p:ph type="subTitle" idx="1"/>
          </p:nvPr>
        </p:nvSpPr>
        <p:spPr>
          <a:xfrm>
            <a:off x="3071813" y="3429000"/>
            <a:ext cx="5500687" cy="3857625"/>
          </a:xfrm>
        </p:spPr>
        <p:txBody>
          <a:bodyPr/>
          <a:lstStyle/>
          <a:p>
            <a:pPr marR="0" algn="just" eaLnBrk="1" hangingPunct="1"/>
            <a:r>
              <a:rPr lang="ru-RU" sz="1400" smtClean="0"/>
              <a:t>Накануне или в день Праздника Крещения Господня многие верующие отправляются к водоемам или заранее вырубленным при храмах прорубям. Искусственные проруби чаще всего имеют форму креста. Такие места крещенского освящения воды называются иорданями – в память о крещениях, совершаемых святым Иоанном Предтечей на берегах Иордана. Священник совершает чин освещения воды: произносит молитвы и троекратно погружает крест в воду. Все желающие могут троекратно погрузится в воду с молитвой: «Во имя Отца и Сына и Святаго Духа», и этим действием освящаются душа и тело человека.</a:t>
            </a:r>
          </a:p>
          <a:p>
            <a:pPr marR="0" algn="just" eaLnBrk="1" hangingPunct="1"/>
            <a:r>
              <a:rPr lang="ru-RU" sz="1400" smtClean="0"/>
              <a:t>В храмах в этот день служится специальный молебен по чину великого освящения воды, и каждый прихожанин может взять с собой бутылочку крещенской воды, которая послужит ему для укрепления духовного, душевного и телесного.</a:t>
            </a:r>
          </a:p>
        </p:txBody>
      </p:sp>
      <p:sp>
        <p:nvSpPr>
          <p:cNvPr id="16387" name="TextBox 7"/>
          <p:cNvSpPr txBox="1">
            <a:spLocks noChangeArrowheads="1"/>
          </p:cNvSpPr>
          <p:nvPr/>
        </p:nvSpPr>
        <p:spPr bwMode="auto">
          <a:xfrm>
            <a:off x="0" y="0"/>
            <a:ext cx="3155950" cy="369888"/>
          </a:xfrm>
          <a:prstGeom prst="rect">
            <a:avLst/>
          </a:prstGeom>
          <a:noFill/>
          <a:ln w="9525">
            <a:noFill/>
            <a:miter lim="800000"/>
            <a:headEnd/>
            <a:tailEnd/>
          </a:ln>
        </p:spPr>
        <p:txBody>
          <a:bodyPr wrap="none">
            <a:spAutoFit/>
          </a:bodyPr>
          <a:lstStyle/>
          <a:p>
            <a:r>
              <a:rPr lang="ru-RU">
                <a:latin typeface="Constantia" pitchFamily="18" charset="0"/>
              </a:rPr>
              <a:t>КРЕЩЕНСКИЕ ТРАДИЦИИ</a:t>
            </a:r>
          </a:p>
        </p:txBody>
      </p:sp>
      <p:pic>
        <p:nvPicPr>
          <p:cNvPr id="16388" name="Picture 4" descr="http://runet.lt/uploads/posts/2009-01/1232327704_kreshhenie.jpg"/>
          <p:cNvPicPr>
            <a:picLocks noChangeAspect="1" noChangeArrowheads="1"/>
          </p:cNvPicPr>
          <p:nvPr/>
        </p:nvPicPr>
        <p:blipFill>
          <a:blip r:embed="rId2"/>
          <a:srcRect/>
          <a:stretch>
            <a:fillRect/>
          </a:stretch>
        </p:blipFill>
        <p:spPr bwMode="auto">
          <a:xfrm>
            <a:off x="5000625" y="785813"/>
            <a:ext cx="3571875" cy="2679700"/>
          </a:xfrm>
          <a:prstGeom prst="rect">
            <a:avLst/>
          </a:prstGeom>
          <a:noFill/>
          <a:ln w="9525">
            <a:noFill/>
            <a:miter lim="800000"/>
            <a:headEnd/>
            <a:tailEnd/>
          </a:ln>
        </p:spPr>
      </p:pic>
      <p:pic>
        <p:nvPicPr>
          <p:cNvPr id="16389" name="Picture 6" descr="http://gazeta.aif.ru/data/mags/enisei/579/pics/05_01_00.jpg"/>
          <p:cNvPicPr>
            <a:picLocks noChangeAspect="1" noChangeArrowheads="1"/>
          </p:cNvPicPr>
          <p:nvPr/>
        </p:nvPicPr>
        <p:blipFill>
          <a:blip r:embed="rId3"/>
          <a:srcRect/>
          <a:stretch>
            <a:fillRect/>
          </a:stretch>
        </p:blipFill>
        <p:spPr bwMode="auto">
          <a:xfrm>
            <a:off x="642938" y="785813"/>
            <a:ext cx="4286250" cy="2686050"/>
          </a:xfrm>
          <a:prstGeom prst="rect">
            <a:avLst/>
          </a:prstGeom>
          <a:noFill/>
          <a:ln w="9525">
            <a:noFill/>
            <a:miter lim="800000"/>
            <a:headEnd/>
            <a:tailEnd/>
          </a:ln>
        </p:spPr>
      </p:pic>
      <p:pic>
        <p:nvPicPr>
          <p:cNvPr id="16390" name="Picture 8" descr="http://www.toz.khv.ru/foto/38958.jpg"/>
          <p:cNvPicPr>
            <a:picLocks noChangeAspect="1" noChangeArrowheads="1"/>
          </p:cNvPicPr>
          <p:nvPr/>
        </p:nvPicPr>
        <p:blipFill>
          <a:blip r:embed="rId4"/>
          <a:srcRect/>
          <a:stretch>
            <a:fillRect/>
          </a:stretch>
        </p:blipFill>
        <p:spPr bwMode="auto">
          <a:xfrm>
            <a:off x="642938" y="3543300"/>
            <a:ext cx="2381250" cy="317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одзаголовок 2"/>
          <p:cNvSpPr>
            <a:spLocks noGrp="1"/>
          </p:cNvSpPr>
          <p:nvPr>
            <p:ph type="subTitle" idx="1"/>
          </p:nvPr>
        </p:nvSpPr>
        <p:spPr>
          <a:xfrm>
            <a:off x="214313" y="1000125"/>
            <a:ext cx="4714875" cy="4286250"/>
          </a:xfrm>
        </p:spPr>
        <p:txBody>
          <a:bodyPr/>
          <a:lstStyle/>
          <a:p>
            <a:pPr marR="0" algn="just" eaLnBrk="1" hangingPunct="1"/>
            <a:r>
              <a:rPr lang="ru-RU" sz="1800" u="sng" smtClean="0"/>
              <a:t>Тропарь, глас 1:</a:t>
            </a:r>
          </a:p>
          <a:p>
            <a:pPr marR="0" algn="just" eaLnBrk="1" hangingPunct="1"/>
            <a:r>
              <a:rPr lang="ru-RU" sz="1800" smtClean="0"/>
              <a:t>Во Иордане крещающуся Тебе, Господи,/ Троическое явися поклонение:/ Родителев бо глас свидетельствоваше Тебе,/ возлюбленнаго Тя Сына именуя:/ и Дух в виде голубине/ извествоваше словесе утверждение:/ явлейся, Христе Боже,// и мир просвещей, слава Тебе.</a:t>
            </a:r>
          </a:p>
          <a:p>
            <a:pPr marR="0" algn="just" eaLnBrk="1" hangingPunct="1"/>
            <a:endParaRPr lang="en-US" sz="1800" smtClean="0"/>
          </a:p>
          <a:p>
            <a:pPr marR="0" algn="just" eaLnBrk="1" hangingPunct="1"/>
            <a:r>
              <a:rPr lang="ru-RU" sz="1800" b="1" u="sng" smtClean="0"/>
              <a:t>Кондак, глас 4:</a:t>
            </a:r>
          </a:p>
          <a:p>
            <a:pPr marR="0" algn="just" eaLnBrk="1" hangingPunct="1"/>
            <a:r>
              <a:rPr lang="ru-RU" sz="1800" smtClean="0"/>
              <a:t>Явился еси днесь вселенней,/ и свет Твой, Господи, знаменася на нас,/ в разуме поющих Тя:/ пришел еси и явился еси,// Свет неприступный.</a:t>
            </a:r>
          </a:p>
          <a:p>
            <a:pPr marR="0" algn="just" eaLnBrk="1" hangingPunct="1"/>
            <a:endParaRPr lang="ru-RU" sz="1800" smtClean="0"/>
          </a:p>
          <a:p>
            <a:pPr marR="0" algn="just" eaLnBrk="1" hangingPunct="1"/>
            <a:r>
              <a:rPr lang="ru-RU" sz="1800" b="1" u="sng" smtClean="0"/>
              <a:t>Величание:</a:t>
            </a:r>
          </a:p>
          <a:p>
            <a:pPr marR="0" algn="just" eaLnBrk="1" hangingPunct="1"/>
            <a:r>
              <a:rPr lang="ru-RU" sz="1800" smtClean="0"/>
              <a:t>Величаем Тя,/ Жизнодавче Христе,/ нас ради ныне плотию крестившагося /от Иоанна // в водах Иорданских.</a:t>
            </a:r>
          </a:p>
          <a:p>
            <a:pPr marR="0" algn="just" eaLnBrk="1" hangingPunct="1"/>
            <a:endParaRPr lang="ru-RU" sz="1800" smtClean="0"/>
          </a:p>
        </p:txBody>
      </p:sp>
      <p:sp>
        <p:nvSpPr>
          <p:cNvPr id="17411" name="TextBox 7"/>
          <p:cNvSpPr txBox="1">
            <a:spLocks noChangeArrowheads="1"/>
          </p:cNvSpPr>
          <p:nvPr/>
        </p:nvSpPr>
        <p:spPr bwMode="auto">
          <a:xfrm>
            <a:off x="4302125" y="0"/>
            <a:ext cx="4056063" cy="369888"/>
          </a:xfrm>
          <a:prstGeom prst="rect">
            <a:avLst/>
          </a:prstGeom>
          <a:noFill/>
          <a:ln w="9525">
            <a:noFill/>
            <a:miter lim="800000"/>
            <a:headEnd/>
            <a:tailEnd/>
          </a:ln>
        </p:spPr>
        <p:txBody>
          <a:bodyPr wrap="none">
            <a:spAutoFit/>
          </a:bodyPr>
          <a:lstStyle/>
          <a:p>
            <a:r>
              <a:rPr lang="ru-RU">
                <a:latin typeface="Constantia" pitchFamily="18" charset="0"/>
              </a:rPr>
              <a:t>ТРОПАРИ И КОНДАК ПРАЗДНИКА</a:t>
            </a:r>
          </a:p>
        </p:txBody>
      </p:sp>
      <p:pic>
        <p:nvPicPr>
          <p:cNvPr id="17412" name="Picture 2" descr="http://www.cirota.ru/forum/images/11/11841.jpeg"/>
          <p:cNvPicPr>
            <a:picLocks noChangeAspect="1" noChangeArrowheads="1"/>
          </p:cNvPicPr>
          <p:nvPr/>
        </p:nvPicPr>
        <p:blipFill>
          <a:blip r:embed="rId2"/>
          <a:srcRect/>
          <a:stretch>
            <a:fillRect/>
          </a:stretch>
        </p:blipFill>
        <p:spPr bwMode="auto">
          <a:xfrm>
            <a:off x="5143500" y="1428750"/>
            <a:ext cx="3781425" cy="422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одзаголовок 2"/>
          <p:cNvSpPr txBox="1">
            <a:spLocks/>
          </p:cNvSpPr>
          <p:nvPr/>
        </p:nvSpPr>
        <p:spPr bwMode="auto">
          <a:xfrm>
            <a:off x="3214688" y="0"/>
            <a:ext cx="5715000" cy="3857625"/>
          </a:xfrm>
          <a:prstGeom prst="rect">
            <a:avLst/>
          </a:prstGeom>
          <a:noFill/>
          <a:ln w="9525">
            <a:noFill/>
            <a:miter lim="800000"/>
            <a:headEnd/>
            <a:tailEnd/>
          </a:ln>
        </p:spPr>
        <p:txBody>
          <a:bodyPr/>
          <a:lstStyle/>
          <a:p>
            <a:pPr algn="just">
              <a:spcBef>
                <a:spcPct val="20000"/>
              </a:spcBef>
              <a:buClr>
                <a:srgbClr val="F9F9F9"/>
              </a:buClr>
              <a:buSzPct val="65000"/>
            </a:pPr>
            <a:endParaRPr lang="ru-RU" sz="1500" b="1">
              <a:latin typeface="Constantia" pitchFamily="18" charset="0"/>
            </a:endParaRPr>
          </a:p>
        </p:txBody>
      </p:sp>
      <p:sp>
        <p:nvSpPr>
          <p:cNvPr id="18435" name="Прямоугольник 7"/>
          <p:cNvSpPr>
            <a:spLocks noChangeArrowheads="1"/>
          </p:cNvSpPr>
          <p:nvPr/>
        </p:nvSpPr>
        <p:spPr bwMode="auto">
          <a:xfrm>
            <a:off x="-500063" y="6350"/>
            <a:ext cx="4714876" cy="708025"/>
          </a:xfrm>
          <a:prstGeom prst="rect">
            <a:avLst/>
          </a:prstGeom>
          <a:noFill/>
          <a:ln w="9525">
            <a:noFill/>
            <a:miter lim="800000"/>
            <a:headEnd/>
            <a:tailEnd/>
          </a:ln>
        </p:spPr>
        <p:txBody>
          <a:bodyPr>
            <a:spAutoFit/>
          </a:bodyPr>
          <a:lstStyle/>
          <a:p>
            <a:pPr algn="ctr"/>
            <a:r>
              <a:rPr lang="ru-RU" sz="4000">
                <a:latin typeface="Times New Roman" pitchFamily="18" charset="0"/>
              </a:rPr>
              <a:t>Игры и задания</a:t>
            </a:r>
          </a:p>
        </p:txBody>
      </p:sp>
      <p:pic>
        <p:nvPicPr>
          <p:cNvPr id="18436" name="Picture 4" descr="http://www.lenagold.ru/fon/clipart/b/bum/bumag40.jpg"/>
          <p:cNvPicPr>
            <a:picLocks noChangeAspect="1" noChangeArrowheads="1"/>
          </p:cNvPicPr>
          <p:nvPr/>
        </p:nvPicPr>
        <p:blipFill>
          <a:blip r:embed="rId2"/>
          <a:srcRect/>
          <a:stretch>
            <a:fillRect/>
          </a:stretch>
        </p:blipFill>
        <p:spPr bwMode="auto">
          <a:xfrm>
            <a:off x="71438" y="714375"/>
            <a:ext cx="9001125" cy="5957888"/>
          </a:xfrm>
          <a:prstGeom prst="rect">
            <a:avLst/>
          </a:prstGeom>
          <a:noFill/>
          <a:ln w="9525">
            <a:noFill/>
            <a:miter lim="800000"/>
            <a:headEnd/>
            <a:tailEnd/>
          </a:ln>
        </p:spPr>
      </p:pic>
      <p:sp>
        <p:nvSpPr>
          <p:cNvPr id="18437" name="TextBox 6"/>
          <p:cNvSpPr txBox="1">
            <a:spLocks noChangeArrowheads="1"/>
          </p:cNvSpPr>
          <p:nvPr/>
        </p:nvSpPr>
        <p:spPr bwMode="auto">
          <a:xfrm>
            <a:off x="71438" y="720725"/>
            <a:ext cx="5000625" cy="6248400"/>
          </a:xfrm>
          <a:prstGeom prst="rect">
            <a:avLst/>
          </a:prstGeom>
          <a:noFill/>
          <a:ln w="9525">
            <a:noFill/>
            <a:miter lim="800000"/>
            <a:headEnd/>
            <a:tailEnd/>
          </a:ln>
        </p:spPr>
        <p:txBody>
          <a:bodyPr>
            <a:spAutoFit/>
          </a:bodyPr>
          <a:lstStyle/>
          <a:p>
            <a:r>
              <a:rPr lang="ru-RU" sz="1600" b="1" i="1">
                <a:solidFill>
                  <a:schemeClr val="bg1"/>
                </a:solidFill>
                <a:latin typeface="Constantia" pitchFamily="18" charset="0"/>
              </a:rPr>
              <a:t>Викторина «Крещение Господне»</a:t>
            </a:r>
          </a:p>
          <a:p>
            <a:endParaRPr lang="ru-RU" sz="1600" b="1" i="1">
              <a:solidFill>
                <a:schemeClr val="bg1"/>
              </a:solidFill>
              <a:latin typeface="Constantia" pitchFamily="18" charset="0"/>
            </a:endParaRPr>
          </a:p>
          <a:p>
            <a:pPr>
              <a:buFontTx/>
              <a:buAutoNum type="arabicPeriod"/>
            </a:pPr>
            <a:r>
              <a:rPr lang="ru-RU" sz="1600" b="1">
                <a:solidFill>
                  <a:schemeClr val="bg1"/>
                </a:solidFill>
                <a:latin typeface="Constantia" pitchFamily="18" charset="0"/>
              </a:rPr>
              <a:t>Святой Иоанн Креститель родился</a:t>
            </a:r>
          </a:p>
          <a:p>
            <a:pPr>
              <a:buFont typeface="Calibri" pitchFamily="34" charset="0"/>
              <a:buAutoNum type="alphaLcParenR"/>
            </a:pPr>
            <a:r>
              <a:rPr lang="ru-RU" sz="1600">
                <a:solidFill>
                  <a:schemeClr val="bg1"/>
                </a:solidFill>
                <a:latin typeface="Constantia" pitchFamily="18" charset="0"/>
              </a:rPr>
              <a:t>Через полгода после Рождества Христова</a:t>
            </a:r>
          </a:p>
          <a:p>
            <a:pPr>
              <a:buFont typeface="Calibri" pitchFamily="34" charset="0"/>
              <a:buAutoNum type="alphaLcParenR"/>
            </a:pPr>
            <a:r>
              <a:rPr lang="ru-RU" sz="1600">
                <a:solidFill>
                  <a:schemeClr val="bg1"/>
                </a:solidFill>
                <a:latin typeface="Constantia" pitchFamily="18" charset="0"/>
              </a:rPr>
              <a:t>На полгода раньше Рождества Христова</a:t>
            </a:r>
          </a:p>
          <a:p>
            <a:endParaRPr lang="ru-RU" sz="1600">
              <a:solidFill>
                <a:schemeClr val="bg1"/>
              </a:solidFill>
              <a:latin typeface="Constantia" pitchFamily="18" charset="0"/>
            </a:endParaRPr>
          </a:p>
          <a:p>
            <a:r>
              <a:rPr lang="ru-RU" sz="1600" b="1">
                <a:solidFill>
                  <a:schemeClr val="bg1"/>
                </a:solidFill>
                <a:latin typeface="Constantia" pitchFamily="18" charset="0"/>
              </a:rPr>
              <a:t>2.  Предтеча был назван Иоанном потому, что:</a:t>
            </a:r>
          </a:p>
          <a:p>
            <a:pPr>
              <a:buFont typeface="Calibri" pitchFamily="34" charset="0"/>
              <a:buAutoNum type="alphaLcParenR"/>
            </a:pPr>
            <a:r>
              <a:rPr lang="ru-RU" sz="1600">
                <a:solidFill>
                  <a:schemeClr val="bg1"/>
                </a:solidFill>
                <a:latin typeface="Constantia" pitchFamily="18" charset="0"/>
              </a:rPr>
              <a:t>В семье были родственники с таким именем</a:t>
            </a:r>
          </a:p>
          <a:p>
            <a:pPr>
              <a:buFont typeface="Calibri" pitchFamily="34" charset="0"/>
              <a:buAutoNum type="alphaLcParenR"/>
            </a:pPr>
            <a:r>
              <a:rPr lang="ru-RU" sz="1600">
                <a:solidFill>
                  <a:schemeClr val="bg1"/>
                </a:solidFill>
                <a:latin typeface="Constantia" pitchFamily="18" charset="0"/>
              </a:rPr>
              <a:t>Имя Иоанн означает «Божия благодать»</a:t>
            </a:r>
          </a:p>
          <a:p>
            <a:pPr>
              <a:buFont typeface="Calibri" pitchFamily="34" charset="0"/>
              <a:buAutoNum type="alphaLcParenR"/>
            </a:pPr>
            <a:r>
              <a:rPr lang="ru-RU" sz="1600">
                <a:solidFill>
                  <a:schemeClr val="bg1"/>
                </a:solidFill>
                <a:latin typeface="Constantia" pitchFamily="18" charset="0"/>
              </a:rPr>
              <a:t>Ангел явился его отцу Захарии и возвестил, Волю Божию – назвать младенца Иоанном</a:t>
            </a:r>
          </a:p>
          <a:p>
            <a:endParaRPr lang="ru-RU" sz="1600">
              <a:solidFill>
                <a:schemeClr val="bg1"/>
              </a:solidFill>
              <a:latin typeface="Constantia" pitchFamily="18" charset="0"/>
            </a:endParaRPr>
          </a:p>
          <a:p>
            <a:r>
              <a:rPr lang="ru-RU" sz="1600" b="1">
                <a:solidFill>
                  <a:schemeClr val="bg1"/>
                </a:solidFill>
                <a:latin typeface="Constantia" pitchFamily="18" charset="0"/>
              </a:rPr>
              <a:t>3.  Праздник Крещения Господня называется Богоявлением, так  как:</a:t>
            </a:r>
          </a:p>
          <a:p>
            <a:pPr>
              <a:buFont typeface="Calibri" pitchFamily="34" charset="0"/>
              <a:buAutoNum type="alphaLcParenR"/>
            </a:pPr>
            <a:r>
              <a:rPr lang="ru-RU" sz="1600">
                <a:solidFill>
                  <a:schemeClr val="bg1"/>
                </a:solidFill>
                <a:latin typeface="Constantia" pitchFamily="18" charset="0"/>
              </a:rPr>
              <a:t>Господь явил Себя как Пресвятую Троицу</a:t>
            </a:r>
          </a:p>
          <a:p>
            <a:pPr>
              <a:buFont typeface="Calibri" pitchFamily="34" charset="0"/>
              <a:buAutoNum type="alphaLcParenR"/>
            </a:pPr>
            <a:r>
              <a:rPr lang="ru-RU" sz="1600">
                <a:solidFill>
                  <a:schemeClr val="bg1"/>
                </a:solidFill>
                <a:latin typeface="Constantia" pitchFamily="18" charset="0"/>
              </a:rPr>
              <a:t>Христос показал Свою человеческую и Божественную сущность</a:t>
            </a:r>
          </a:p>
          <a:p>
            <a:pPr>
              <a:buFont typeface="Calibri" pitchFamily="34" charset="0"/>
              <a:buAutoNum type="alphaLcParenR"/>
            </a:pPr>
            <a:r>
              <a:rPr lang="ru-RU" sz="1600">
                <a:solidFill>
                  <a:schemeClr val="bg1"/>
                </a:solidFill>
                <a:latin typeface="Constantia" pitchFamily="18" charset="0"/>
              </a:rPr>
              <a:t>Оба ответы верны</a:t>
            </a:r>
          </a:p>
          <a:p>
            <a:endParaRPr lang="ru-RU" sz="1600">
              <a:solidFill>
                <a:schemeClr val="bg1"/>
              </a:solidFill>
              <a:latin typeface="Constantia" pitchFamily="18" charset="0"/>
            </a:endParaRPr>
          </a:p>
          <a:p>
            <a:pPr>
              <a:buFontTx/>
              <a:buAutoNum type="arabicPeriod" startAt="4"/>
            </a:pPr>
            <a:r>
              <a:rPr lang="ru-RU" sz="1600" b="1">
                <a:solidFill>
                  <a:schemeClr val="bg1"/>
                </a:solidFill>
                <a:latin typeface="Constantia" pitchFamily="18" charset="0"/>
              </a:rPr>
              <a:t>«Глас вопиющего в пустыне» означает:</a:t>
            </a:r>
          </a:p>
          <a:p>
            <a:pPr>
              <a:buFont typeface="Calibri" pitchFamily="34" charset="0"/>
              <a:buAutoNum type="alphaLcParenR"/>
            </a:pPr>
            <a:r>
              <a:rPr lang="ru-RU" sz="1600">
                <a:solidFill>
                  <a:schemeClr val="bg1"/>
                </a:solidFill>
                <a:latin typeface="Constantia" pitchFamily="18" charset="0"/>
              </a:rPr>
              <a:t>Голос кричащего</a:t>
            </a:r>
          </a:p>
          <a:p>
            <a:pPr>
              <a:buFont typeface="Calibri" pitchFamily="34" charset="0"/>
              <a:buAutoNum type="alphaLcParenR"/>
            </a:pPr>
            <a:r>
              <a:rPr lang="ru-RU" sz="1600">
                <a:solidFill>
                  <a:schemeClr val="bg1"/>
                </a:solidFill>
                <a:latin typeface="Constantia" pitchFamily="18" charset="0"/>
              </a:rPr>
              <a:t>Голос глашатая, вестника</a:t>
            </a:r>
          </a:p>
          <a:p>
            <a:pPr>
              <a:buFont typeface="Calibri" pitchFamily="34" charset="0"/>
              <a:buAutoNum type="alphaLcParenR"/>
            </a:pPr>
            <a:r>
              <a:rPr lang="ru-RU" sz="1600">
                <a:solidFill>
                  <a:schemeClr val="bg1"/>
                </a:solidFill>
                <a:latin typeface="Constantia" pitchFamily="18" charset="0"/>
              </a:rPr>
              <a:t>Голос одинокого в пустыне</a:t>
            </a:r>
          </a:p>
          <a:p>
            <a:endParaRPr lang="ru-RU" sz="1600">
              <a:solidFill>
                <a:srgbClr val="546422"/>
              </a:solidFill>
              <a:latin typeface="Constantia" pitchFamily="18" charset="0"/>
            </a:endParaRPr>
          </a:p>
          <a:p>
            <a:endParaRPr lang="ru-RU" sz="1600">
              <a:solidFill>
                <a:srgbClr val="546422"/>
              </a:solidFill>
              <a:latin typeface="Constantia" pitchFamily="18" charset="0"/>
            </a:endParaRPr>
          </a:p>
        </p:txBody>
      </p:sp>
      <p:sp>
        <p:nvSpPr>
          <p:cNvPr id="18438" name="TextBox 8"/>
          <p:cNvSpPr txBox="1">
            <a:spLocks noChangeArrowheads="1"/>
          </p:cNvSpPr>
          <p:nvPr/>
        </p:nvSpPr>
        <p:spPr bwMode="auto">
          <a:xfrm>
            <a:off x="5000625" y="1357313"/>
            <a:ext cx="3929063" cy="6002337"/>
          </a:xfrm>
          <a:prstGeom prst="rect">
            <a:avLst/>
          </a:prstGeom>
          <a:noFill/>
          <a:ln w="9525">
            <a:noFill/>
            <a:miter lim="800000"/>
            <a:headEnd/>
            <a:tailEnd/>
          </a:ln>
        </p:spPr>
        <p:txBody>
          <a:bodyPr>
            <a:spAutoFit/>
          </a:bodyPr>
          <a:lstStyle/>
          <a:p>
            <a:pPr marL="342900" indent="-342900">
              <a:buFontTx/>
              <a:buAutoNum type="arabicPeriod" startAt="5"/>
            </a:pPr>
            <a:r>
              <a:rPr lang="ru-RU" sz="1600" b="1">
                <a:solidFill>
                  <a:schemeClr val="bg1"/>
                </a:solidFill>
                <a:latin typeface="Constantia" pitchFamily="18" charset="0"/>
              </a:rPr>
              <a:t>Господь Иисус Христос был крещен Иоанном Предтечей в возрасте:</a:t>
            </a:r>
          </a:p>
          <a:p>
            <a:pPr marL="342900" indent="-342900">
              <a:buFont typeface="Calibri" pitchFamily="34" charset="0"/>
              <a:buAutoNum type="alphaLcParenR"/>
            </a:pPr>
            <a:r>
              <a:rPr lang="ru-RU" sz="1600">
                <a:solidFill>
                  <a:schemeClr val="bg1"/>
                </a:solidFill>
                <a:latin typeface="Constantia" pitchFamily="18" charset="0"/>
              </a:rPr>
              <a:t>30 лет</a:t>
            </a:r>
          </a:p>
          <a:p>
            <a:pPr marL="342900" indent="-342900">
              <a:buFont typeface="Calibri" pitchFamily="34" charset="0"/>
              <a:buAutoNum type="alphaLcParenR"/>
            </a:pPr>
            <a:r>
              <a:rPr lang="ru-RU" sz="1600">
                <a:solidFill>
                  <a:schemeClr val="bg1"/>
                </a:solidFill>
                <a:latin typeface="Constantia" pitchFamily="18" charset="0"/>
              </a:rPr>
              <a:t>33 лет</a:t>
            </a:r>
          </a:p>
          <a:p>
            <a:pPr marL="342900" indent="-342900">
              <a:buFont typeface="Calibri" pitchFamily="34" charset="0"/>
              <a:buAutoNum type="alphaLcParenR"/>
            </a:pPr>
            <a:r>
              <a:rPr lang="ru-RU" sz="1600">
                <a:solidFill>
                  <a:schemeClr val="bg1"/>
                </a:solidFill>
                <a:latin typeface="Constantia" pitchFamily="18" charset="0"/>
              </a:rPr>
              <a:t>20 лет</a:t>
            </a:r>
          </a:p>
          <a:p>
            <a:pPr marL="342900" indent="-342900">
              <a:buFont typeface="Calibri" pitchFamily="34" charset="0"/>
              <a:buAutoNum type="alphaLcParenR"/>
            </a:pPr>
            <a:endParaRPr lang="ru-RU" sz="1600">
              <a:solidFill>
                <a:schemeClr val="bg1"/>
              </a:solidFill>
              <a:latin typeface="Constantia" pitchFamily="18" charset="0"/>
            </a:endParaRPr>
          </a:p>
          <a:p>
            <a:pPr marL="342900" indent="-342900"/>
            <a:r>
              <a:rPr lang="ru-RU" sz="1600" b="1">
                <a:solidFill>
                  <a:schemeClr val="bg1"/>
                </a:solidFill>
                <a:latin typeface="Constantia" pitchFamily="18" charset="0"/>
              </a:rPr>
              <a:t>6. Святой Дух явился во время Крещения Господня в виде:</a:t>
            </a:r>
          </a:p>
          <a:p>
            <a:pPr marL="342900" indent="-342900">
              <a:buFont typeface="Calibri" pitchFamily="34" charset="0"/>
              <a:buAutoNum type="alphaLcParenR"/>
            </a:pPr>
            <a:r>
              <a:rPr lang="ru-RU" sz="1600">
                <a:solidFill>
                  <a:schemeClr val="bg1"/>
                </a:solidFill>
                <a:latin typeface="Constantia" pitchFamily="18" charset="0"/>
              </a:rPr>
              <a:t>Облака</a:t>
            </a:r>
          </a:p>
          <a:p>
            <a:pPr marL="342900" indent="-342900">
              <a:buFont typeface="Calibri" pitchFamily="34" charset="0"/>
              <a:buAutoNum type="alphaLcParenR"/>
            </a:pPr>
            <a:r>
              <a:rPr lang="ru-RU" sz="1600">
                <a:solidFill>
                  <a:schemeClr val="bg1"/>
                </a:solidFill>
                <a:latin typeface="Constantia" pitchFamily="18" charset="0"/>
              </a:rPr>
              <a:t>Орла</a:t>
            </a:r>
          </a:p>
          <a:p>
            <a:pPr marL="342900" indent="-342900">
              <a:buFont typeface="Calibri" pitchFamily="34" charset="0"/>
              <a:buAutoNum type="alphaLcParenR"/>
            </a:pPr>
            <a:r>
              <a:rPr lang="ru-RU" sz="1600">
                <a:solidFill>
                  <a:schemeClr val="bg1"/>
                </a:solidFill>
                <a:latin typeface="Constantia" pitchFamily="18" charset="0"/>
              </a:rPr>
              <a:t>Голубя</a:t>
            </a:r>
          </a:p>
          <a:p>
            <a:pPr marL="342900" indent="-342900">
              <a:buFont typeface="Calibri" pitchFamily="34" charset="0"/>
              <a:buAutoNum type="alphaLcParenR"/>
            </a:pPr>
            <a:endParaRPr lang="ru-RU" sz="1600">
              <a:solidFill>
                <a:schemeClr val="bg1"/>
              </a:solidFill>
              <a:latin typeface="Constantia" pitchFamily="18" charset="0"/>
            </a:endParaRPr>
          </a:p>
          <a:p>
            <a:pPr marL="342900" indent="-342900"/>
            <a:r>
              <a:rPr lang="ru-RU" sz="1600" b="1">
                <a:solidFill>
                  <a:schemeClr val="bg1"/>
                </a:solidFill>
                <a:latin typeface="Constantia" pitchFamily="18" charset="0"/>
              </a:rPr>
              <a:t>7. Иоанн Предтеча не хотел крестить Господа потому, что:</a:t>
            </a:r>
          </a:p>
          <a:p>
            <a:pPr marL="342900" indent="-342900">
              <a:buFont typeface="Calibri" pitchFamily="34" charset="0"/>
              <a:buAutoNum type="alphaLcParenR"/>
            </a:pPr>
            <a:r>
              <a:rPr lang="ru-RU" sz="1600">
                <a:solidFill>
                  <a:schemeClr val="bg1"/>
                </a:solidFill>
                <a:latin typeface="Constantia" pitchFamily="18" charset="0"/>
              </a:rPr>
              <a:t>Считал, что недостоин</a:t>
            </a:r>
          </a:p>
          <a:p>
            <a:pPr marL="342900" indent="-342900">
              <a:buFont typeface="Calibri" pitchFamily="34" charset="0"/>
              <a:buAutoNum type="alphaLcParenR"/>
            </a:pPr>
            <a:r>
              <a:rPr lang="ru-RU" sz="1600">
                <a:solidFill>
                  <a:schemeClr val="bg1"/>
                </a:solidFill>
                <a:latin typeface="Constantia" pitchFamily="18" charset="0"/>
              </a:rPr>
              <a:t>Иисус сказал ему, что не время для этого</a:t>
            </a:r>
          </a:p>
          <a:p>
            <a:pPr marL="342900" indent="-342900">
              <a:buFont typeface="Calibri" pitchFamily="34" charset="0"/>
              <a:buAutoNum type="alphaLcParenR"/>
            </a:pPr>
            <a:r>
              <a:rPr lang="ru-RU" sz="1600">
                <a:solidFill>
                  <a:schemeClr val="bg1"/>
                </a:solidFill>
                <a:latin typeface="Constantia" pitchFamily="18" charset="0"/>
              </a:rPr>
              <a:t>Сам принял крещение от Господа</a:t>
            </a:r>
          </a:p>
          <a:p>
            <a:pPr marL="342900" indent="-342900"/>
            <a:endParaRPr lang="ru-RU" sz="1600">
              <a:solidFill>
                <a:schemeClr val="bg1"/>
              </a:solidFill>
              <a:latin typeface="Constantia" pitchFamily="18" charset="0"/>
            </a:endParaRPr>
          </a:p>
          <a:p>
            <a:pPr marL="342900" indent="-342900"/>
            <a:endParaRPr lang="ru-RU" sz="1600">
              <a:solidFill>
                <a:schemeClr val="bg1"/>
              </a:solidFill>
              <a:latin typeface="Constantia" pitchFamily="18" charset="0"/>
            </a:endParaRPr>
          </a:p>
          <a:p>
            <a:pPr marL="342900" indent="-342900"/>
            <a:endParaRPr lang="ru-RU" sz="1600" b="1">
              <a:solidFill>
                <a:schemeClr val="bg1"/>
              </a:solidFill>
              <a:latin typeface="Constantia" pitchFamily="18" charset="0"/>
            </a:endParaRPr>
          </a:p>
          <a:p>
            <a:pPr marL="342900" indent="-342900"/>
            <a:endParaRPr lang="ru-RU" sz="1600">
              <a:solidFill>
                <a:srgbClr val="546422"/>
              </a:solidFill>
              <a:latin typeface="Constantia" pitchFamily="18" charset="0"/>
            </a:endParaRPr>
          </a:p>
          <a:p>
            <a:pPr marL="342900" indent="-342900"/>
            <a:endParaRPr lang="ru-RU" sz="1600">
              <a:solidFill>
                <a:srgbClr val="546422"/>
              </a:solidFill>
              <a:latin typeface="Constantia" pitchFamily="18" charset="0"/>
            </a:endParaRPr>
          </a:p>
        </p:txBody>
      </p:sp>
      <p:grpSp>
        <p:nvGrpSpPr>
          <p:cNvPr id="18439" name="Группа 11"/>
          <p:cNvGrpSpPr>
            <a:grpSpLocks/>
          </p:cNvGrpSpPr>
          <p:nvPr/>
        </p:nvGrpSpPr>
        <p:grpSpPr bwMode="auto">
          <a:xfrm>
            <a:off x="7143750" y="71438"/>
            <a:ext cx="1500188" cy="1214437"/>
            <a:chOff x="7429520" y="0"/>
            <a:chExt cx="1500198" cy="1214422"/>
          </a:xfrm>
        </p:grpSpPr>
        <p:sp>
          <p:nvSpPr>
            <p:cNvPr id="11" name="Прямоугольник 10"/>
            <p:cNvSpPr/>
            <p:nvPr/>
          </p:nvSpPr>
          <p:spPr>
            <a:xfrm>
              <a:off x="7429520" y="0"/>
              <a:ext cx="1500198" cy="1214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pic>
          <p:nvPicPr>
            <p:cNvPr id="18441" name="Picture 6" descr="http://t2.gstatic.com/images?q=tbn:ZG4qGGgDjwuofM%3Ahttp://www.caseclub.ru/img/question.jpg"/>
            <p:cNvPicPr>
              <a:picLocks noChangeAspect="1" noChangeArrowheads="1"/>
            </p:cNvPicPr>
            <p:nvPr/>
          </p:nvPicPr>
          <p:blipFill>
            <a:blip r:embed="rId3"/>
            <a:srcRect/>
            <a:stretch>
              <a:fillRect/>
            </a:stretch>
          </p:blipFill>
          <p:spPr bwMode="auto">
            <a:xfrm>
              <a:off x="7572396" y="142852"/>
              <a:ext cx="1214446" cy="86412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одзаголовок 2"/>
          <p:cNvSpPr txBox="1">
            <a:spLocks/>
          </p:cNvSpPr>
          <p:nvPr/>
        </p:nvSpPr>
        <p:spPr bwMode="auto">
          <a:xfrm>
            <a:off x="3214688" y="0"/>
            <a:ext cx="5715000" cy="3857625"/>
          </a:xfrm>
          <a:prstGeom prst="rect">
            <a:avLst/>
          </a:prstGeom>
          <a:noFill/>
          <a:ln w="9525">
            <a:noFill/>
            <a:miter lim="800000"/>
            <a:headEnd/>
            <a:tailEnd/>
          </a:ln>
        </p:spPr>
        <p:txBody>
          <a:bodyPr/>
          <a:lstStyle/>
          <a:p>
            <a:pPr algn="just">
              <a:spcBef>
                <a:spcPct val="20000"/>
              </a:spcBef>
              <a:buClr>
                <a:srgbClr val="F9F9F9"/>
              </a:buClr>
              <a:buSzPct val="65000"/>
            </a:pPr>
            <a:endParaRPr lang="ru-RU" sz="1500" b="1">
              <a:latin typeface="Constantia" pitchFamily="18" charset="0"/>
            </a:endParaRPr>
          </a:p>
        </p:txBody>
      </p:sp>
      <p:sp>
        <p:nvSpPr>
          <p:cNvPr id="19459" name="Прямоугольник 7"/>
          <p:cNvSpPr>
            <a:spLocks noChangeArrowheads="1"/>
          </p:cNvSpPr>
          <p:nvPr/>
        </p:nvSpPr>
        <p:spPr bwMode="auto">
          <a:xfrm>
            <a:off x="-500063" y="6350"/>
            <a:ext cx="4714876" cy="708025"/>
          </a:xfrm>
          <a:prstGeom prst="rect">
            <a:avLst/>
          </a:prstGeom>
          <a:noFill/>
          <a:ln w="9525">
            <a:noFill/>
            <a:miter lim="800000"/>
            <a:headEnd/>
            <a:tailEnd/>
          </a:ln>
        </p:spPr>
        <p:txBody>
          <a:bodyPr>
            <a:spAutoFit/>
          </a:bodyPr>
          <a:lstStyle/>
          <a:p>
            <a:pPr algn="ctr"/>
            <a:r>
              <a:rPr lang="ru-RU" sz="4000">
                <a:latin typeface="Times New Roman" pitchFamily="18" charset="0"/>
              </a:rPr>
              <a:t>Игры и задания</a:t>
            </a:r>
          </a:p>
        </p:txBody>
      </p:sp>
      <p:pic>
        <p:nvPicPr>
          <p:cNvPr id="19460" name="Picture 4" descr="http://www.lenagold.ru/fon/clipart/b/bum/bumag40.jpg"/>
          <p:cNvPicPr>
            <a:picLocks noChangeAspect="1" noChangeArrowheads="1"/>
          </p:cNvPicPr>
          <p:nvPr/>
        </p:nvPicPr>
        <p:blipFill>
          <a:blip r:embed="rId2"/>
          <a:srcRect/>
          <a:stretch>
            <a:fillRect/>
          </a:stretch>
        </p:blipFill>
        <p:spPr bwMode="auto">
          <a:xfrm>
            <a:off x="71438" y="714375"/>
            <a:ext cx="9001125" cy="5957888"/>
          </a:xfrm>
          <a:prstGeom prst="rect">
            <a:avLst/>
          </a:prstGeom>
          <a:noFill/>
          <a:ln w="9525">
            <a:noFill/>
            <a:miter lim="800000"/>
            <a:headEnd/>
            <a:tailEnd/>
          </a:ln>
        </p:spPr>
      </p:pic>
      <p:sp>
        <p:nvSpPr>
          <p:cNvPr id="19461" name="TextBox 6"/>
          <p:cNvSpPr txBox="1">
            <a:spLocks noChangeArrowheads="1"/>
          </p:cNvSpPr>
          <p:nvPr/>
        </p:nvSpPr>
        <p:spPr bwMode="auto">
          <a:xfrm>
            <a:off x="71438" y="720725"/>
            <a:ext cx="8858250" cy="1570038"/>
          </a:xfrm>
          <a:prstGeom prst="rect">
            <a:avLst/>
          </a:prstGeom>
          <a:noFill/>
          <a:ln w="9525">
            <a:noFill/>
            <a:miter lim="800000"/>
            <a:headEnd/>
            <a:tailEnd/>
          </a:ln>
        </p:spPr>
        <p:txBody>
          <a:bodyPr>
            <a:spAutoFit/>
          </a:bodyPr>
          <a:lstStyle/>
          <a:p>
            <a:r>
              <a:rPr lang="ru-RU" sz="2000" b="1" i="1">
                <a:solidFill>
                  <a:schemeClr val="bg1"/>
                </a:solidFill>
                <a:latin typeface="Constantia" pitchFamily="18" charset="0"/>
              </a:rPr>
              <a:t>Маленькому художнику</a:t>
            </a:r>
          </a:p>
          <a:p>
            <a:pPr algn="just"/>
            <a:endParaRPr lang="ru-RU" sz="1200" b="1" i="1">
              <a:solidFill>
                <a:schemeClr val="bg1"/>
              </a:solidFill>
              <a:latin typeface="Constantia" pitchFamily="18" charset="0"/>
            </a:endParaRPr>
          </a:p>
          <a:p>
            <a:pPr algn="just"/>
            <a:r>
              <a:rPr lang="ru-RU" sz="1600">
                <a:solidFill>
                  <a:schemeClr val="bg1"/>
                </a:solidFill>
                <a:latin typeface="Constantia" pitchFamily="18" charset="0"/>
              </a:rPr>
              <a:t>Скопируй лик Св. Иоанна Предтечи, перерисовывая его по клеткам, и раскрась.</a:t>
            </a:r>
          </a:p>
          <a:p>
            <a:endParaRPr lang="ru-RU" sz="1600">
              <a:solidFill>
                <a:srgbClr val="546422"/>
              </a:solidFill>
              <a:latin typeface="Constantia" pitchFamily="18" charset="0"/>
            </a:endParaRPr>
          </a:p>
          <a:p>
            <a:pPr>
              <a:buFont typeface="Wingdings" pitchFamily="2" charset="2"/>
              <a:buChar char="v"/>
            </a:pPr>
            <a:endParaRPr lang="ru-RU" sz="1600">
              <a:solidFill>
                <a:srgbClr val="546422"/>
              </a:solidFill>
              <a:latin typeface="Constantia" pitchFamily="18" charset="0"/>
            </a:endParaRPr>
          </a:p>
          <a:p>
            <a:endParaRPr lang="ru-RU" sz="1600">
              <a:solidFill>
                <a:srgbClr val="546422"/>
              </a:solidFill>
              <a:latin typeface="Constantia" pitchFamily="18" charset="0"/>
            </a:endParaRPr>
          </a:p>
        </p:txBody>
      </p:sp>
      <p:sp>
        <p:nvSpPr>
          <p:cNvPr id="11" name="Прямоугольник 10"/>
          <p:cNvSpPr/>
          <p:nvPr/>
        </p:nvSpPr>
        <p:spPr>
          <a:xfrm>
            <a:off x="7143750" y="71438"/>
            <a:ext cx="1500188" cy="1214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pic>
        <p:nvPicPr>
          <p:cNvPr id="19463" name="Picture 4" descr="See full size image"/>
          <p:cNvPicPr>
            <a:picLocks noChangeAspect="1" noChangeArrowheads="1"/>
          </p:cNvPicPr>
          <p:nvPr/>
        </p:nvPicPr>
        <p:blipFill>
          <a:blip r:embed="rId3"/>
          <a:srcRect/>
          <a:stretch>
            <a:fillRect/>
          </a:stretch>
        </p:blipFill>
        <p:spPr bwMode="auto">
          <a:xfrm>
            <a:off x="7286625" y="214313"/>
            <a:ext cx="1209675" cy="904875"/>
          </a:xfrm>
          <a:prstGeom prst="rect">
            <a:avLst/>
          </a:prstGeom>
          <a:noFill/>
          <a:ln w="9525">
            <a:noFill/>
            <a:miter lim="800000"/>
            <a:headEnd/>
            <a:tailEnd/>
          </a:ln>
        </p:spPr>
      </p:pic>
      <p:sp>
        <p:nvSpPr>
          <p:cNvPr id="9" name="Прямоугольник 8"/>
          <p:cNvSpPr/>
          <p:nvPr/>
        </p:nvSpPr>
        <p:spPr>
          <a:xfrm>
            <a:off x="2428875" y="1714500"/>
            <a:ext cx="4357688" cy="4786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pic>
        <p:nvPicPr>
          <p:cNvPr id="19465" name="Picture 2"/>
          <p:cNvPicPr>
            <a:picLocks noChangeAspect="1" noChangeArrowheads="1"/>
          </p:cNvPicPr>
          <p:nvPr/>
        </p:nvPicPr>
        <p:blipFill>
          <a:blip r:embed="rId4"/>
          <a:srcRect/>
          <a:stretch>
            <a:fillRect/>
          </a:stretch>
        </p:blipFill>
        <p:spPr bwMode="auto">
          <a:xfrm>
            <a:off x="2571750" y="1857375"/>
            <a:ext cx="4064000" cy="448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одзаголовок 2"/>
          <p:cNvSpPr txBox="1">
            <a:spLocks/>
          </p:cNvSpPr>
          <p:nvPr/>
        </p:nvSpPr>
        <p:spPr bwMode="auto">
          <a:xfrm>
            <a:off x="3214688" y="0"/>
            <a:ext cx="5715000" cy="3857625"/>
          </a:xfrm>
          <a:prstGeom prst="rect">
            <a:avLst/>
          </a:prstGeom>
          <a:noFill/>
          <a:ln w="9525">
            <a:noFill/>
            <a:miter lim="800000"/>
            <a:headEnd/>
            <a:tailEnd/>
          </a:ln>
        </p:spPr>
        <p:txBody>
          <a:bodyPr/>
          <a:lstStyle/>
          <a:p>
            <a:pPr algn="just">
              <a:spcBef>
                <a:spcPct val="20000"/>
              </a:spcBef>
              <a:buClr>
                <a:srgbClr val="F9F9F9"/>
              </a:buClr>
              <a:buSzPct val="65000"/>
            </a:pPr>
            <a:endParaRPr lang="ru-RU" sz="1500" b="1">
              <a:latin typeface="Constantia" pitchFamily="18" charset="0"/>
            </a:endParaRPr>
          </a:p>
        </p:txBody>
      </p:sp>
      <p:sp>
        <p:nvSpPr>
          <p:cNvPr id="20483" name="Прямоугольник 7"/>
          <p:cNvSpPr>
            <a:spLocks noChangeArrowheads="1"/>
          </p:cNvSpPr>
          <p:nvPr/>
        </p:nvSpPr>
        <p:spPr bwMode="auto">
          <a:xfrm>
            <a:off x="-500063" y="6350"/>
            <a:ext cx="4714876" cy="708025"/>
          </a:xfrm>
          <a:prstGeom prst="rect">
            <a:avLst/>
          </a:prstGeom>
          <a:noFill/>
          <a:ln w="9525">
            <a:noFill/>
            <a:miter lim="800000"/>
            <a:headEnd/>
            <a:tailEnd/>
          </a:ln>
        </p:spPr>
        <p:txBody>
          <a:bodyPr>
            <a:spAutoFit/>
          </a:bodyPr>
          <a:lstStyle/>
          <a:p>
            <a:pPr algn="ctr"/>
            <a:r>
              <a:rPr lang="ru-RU" sz="4000">
                <a:latin typeface="Times New Roman" pitchFamily="18" charset="0"/>
              </a:rPr>
              <a:t>Игры и задания</a:t>
            </a:r>
          </a:p>
        </p:txBody>
      </p:sp>
      <p:pic>
        <p:nvPicPr>
          <p:cNvPr id="20484" name="Picture 4" descr="http://www.lenagold.ru/fon/clipart/b/bum/bumag40.jpg"/>
          <p:cNvPicPr>
            <a:picLocks noChangeAspect="1" noChangeArrowheads="1"/>
          </p:cNvPicPr>
          <p:nvPr/>
        </p:nvPicPr>
        <p:blipFill>
          <a:blip r:embed="rId2"/>
          <a:srcRect/>
          <a:stretch>
            <a:fillRect/>
          </a:stretch>
        </p:blipFill>
        <p:spPr bwMode="auto">
          <a:xfrm>
            <a:off x="71438" y="714375"/>
            <a:ext cx="9001125" cy="5957888"/>
          </a:xfrm>
          <a:prstGeom prst="rect">
            <a:avLst/>
          </a:prstGeom>
          <a:noFill/>
          <a:ln w="9525">
            <a:noFill/>
            <a:miter lim="800000"/>
            <a:headEnd/>
            <a:tailEnd/>
          </a:ln>
        </p:spPr>
      </p:pic>
      <p:sp>
        <p:nvSpPr>
          <p:cNvPr id="20485" name="TextBox 6"/>
          <p:cNvSpPr txBox="1">
            <a:spLocks noChangeArrowheads="1"/>
          </p:cNvSpPr>
          <p:nvPr/>
        </p:nvSpPr>
        <p:spPr bwMode="auto">
          <a:xfrm>
            <a:off x="71438" y="747713"/>
            <a:ext cx="8858250" cy="831850"/>
          </a:xfrm>
          <a:prstGeom prst="rect">
            <a:avLst/>
          </a:prstGeom>
          <a:noFill/>
          <a:ln w="9525">
            <a:noFill/>
            <a:miter lim="800000"/>
            <a:headEnd/>
            <a:tailEnd/>
          </a:ln>
        </p:spPr>
        <p:txBody>
          <a:bodyPr>
            <a:spAutoFit/>
          </a:bodyPr>
          <a:lstStyle/>
          <a:p>
            <a:r>
              <a:rPr lang="ru-RU" sz="2000" b="1" i="1">
                <a:solidFill>
                  <a:schemeClr val="bg1"/>
                </a:solidFill>
                <a:latin typeface="Constantia" pitchFamily="18" charset="0"/>
              </a:rPr>
              <a:t>Игры с карандашом</a:t>
            </a:r>
          </a:p>
          <a:p>
            <a:pPr algn="just"/>
            <a:endParaRPr lang="ru-RU" sz="1200" b="1" i="1">
              <a:solidFill>
                <a:schemeClr val="bg1"/>
              </a:solidFill>
              <a:latin typeface="Constantia" pitchFamily="18" charset="0"/>
            </a:endParaRPr>
          </a:p>
          <a:p>
            <a:pPr algn="just"/>
            <a:r>
              <a:rPr lang="ru-RU" sz="1600">
                <a:solidFill>
                  <a:schemeClr val="bg1"/>
                </a:solidFill>
                <a:latin typeface="Constantia" pitchFamily="18" charset="0"/>
              </a:rPr>
              <a:t>Реши кроссворд и прочти в желтых клеточках название места, памятного для всех христиан.</a:t>
            </a:r>
            <a:endParaRPr lang="ru-RU" sz="1600">
              <a:solidFill>
                <a:srgbClr val="546422"/>
              </a:solidFill>
              <a:latin typeface="Constantia" pitchFamily="18" charset="0"/>
            </a:endParaRPr>
          </a:p>
        </p:txBody>
      </p:sp>
      <p:sp>
        <p:nvSpPr>
          <p:cNvPr id="11" name="Прямоугольник 10"/>
          <p:cNvSpPr/>
          <p:nvPr/>
        </p:nvSpPr>
        <p:spPr>
          <a:xfrm>
            <a:off x="7143750" y="71438"/>
            <a:ext cx="1500188" cy="1214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pic>
        <p:nvPicPr>
          <p:cNvPr id="20487" name="Picture 6" descr="http://t3.gstatic.com/images?q=tbn:iMGLgQVqpeWizM%3Ahttp://spim.ru/i/tolk/karand.jpg"/>
          <p:cNvPicPr>
            <a:picLocks noChangeAspect="1" noChangeArrowheads="1"/>
          </p:cNvPicPr>
          <p:nvPr/>
        </p:nvPicPr>
        <p:blipFill>
          <a:blip r:embed="rId3"/>
          <a:srcRect/>
          <a:stretch>
            <a:fillRect/>
          </a:stretch>
        </p:blipFill>
        <p:spPr bwMode="auto">
          <a:xfrm>
            <a:off x="7286625" y="214313"/>
            <a:ext cx="1181100" cy="885825"/>
          </a:xfrm>
          <a:prstGeom prst="rect">
            <a:avLst/>
          </a:prstGeom>
          <a:noFill/>
          <a:ln w="9525">
            <a:noFill/>
            <a:miter lim="800000"/>
            <a:headEnd/>
            <a:tailEnd/>
          </a:ln>
        </p:spPr>
      </p:pic>
      <p:sp>
        <p:nvSpPr>
          <p:cNvPr id="9" name="Прямоугольник 8"/>
          <p:cNvSpPr/>
          <p:nvPr/>
        </p:nvSpPr>
        <p:spPr>
          <a:xfrm>
            <a:off x="285750" y="1714500"/>
            <a:ext cx="3286125" cy="4786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solidFill>
                  <a:srgbClr val="FFFFFF"/>
                </a:solidFill>
              </a:rPr>
              <a:t>1</a:t>
            </a:r>
          </a:p>
        </p:txBody>
      </p:sp>
      <p:sp>
        <p:nvSpPr>
          <p:cNvPr id="12" name="Прямоугольник 11"/>
          <p:cNvSpPr/>
          <p:nvPr/>
        </p:nvSpPr>
        <p:spPr>
          <a:xfrm>
            <a:off x="642938" y="3429000"/>
            <a:ext cx="414337" cy="4143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13" name="Прямоугольник 12"/>
          <p:cNvSpPr/>
          <p:nvPr/>
        </p:nvSpPr>
        <p:spPr>
          <a:xfrm>
            <a:off x="1071563" y="3429000"/>
            <a:ext cx="414337" cy="4143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14" name="Прямоугольник 13"/>
          <p:cNvSpPr/>
          <p:nvPr/>
        </p:nvSpPr>
        <p:spPr>
          <a:xfrm>
            <a:off x="1500188" y="3429000"/>
            <a:ext cx="414337" cy="4143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15" name="Прямоугольник 14"/>
          <p:cNvSpPr/>
          <p:nvPr/>
        </p:nvSpPr>
        <p:spPr>
          <a:xfrm>
            <a:off x="1928813" y="3429000"/>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19" name="Прямоугольник 18"/>
          <p:cNvSpPr/>
          <p:nvPr/>
        </p:nvSpPr>
        <p:spPr>
          <a:xfrm>
            <a:off x="1928813" y="3429000"/>
            <a:ext cx="414337" cy="4143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20" name="Прямоугольник 19"/>
          <p:cNvSpPr/>
          <p:nvPr/>
        </p:nvSpPr>
        <p:spPr>
          <a:xfrm>
            <a:off x="2357438" y="3429000"/>
            <a:ext cx="414337" cy="4143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21" name="Прямоугольник 20"/>
          <p:cNvSpPr/>
          <p:nvPr/>
        </p:nvSpPr>
        <p:spPr>
          <a:xfrm>
            <a:off x="2786063" y="3429000"/>
            <a:ext cx="414337" cy="4143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23" name="Прямоугольник 22"/>
          <p:cNvSpPr/>
          <p:nvPr/>
        </p:nvSpPr>
        <p:spPr>
          <a:xfrm>
            <a:off x="642938" y="3000375"/>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24" name="Прямоугольник 23"/>
          <p:cNvSpPr/>
          <p:nvPr/>
        </p:nvSpPr>
        <p:spPr>
          <a:xfrm>
            <a:off x="642938" y="3000375"/>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25" name="Прямоугольник 24"/>
          <p:cNvSpPr/>
          <p:nvPr/>
        </p:nvSpPr>
        <p:spPr>
          <a:xfrm>
            <a:off x="642938" y="2571750"/>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26" name="Прямоугольник 25"/>
          <p:cNvSpPr/>
          <p:nvPr/>
        </p:nvSpPr>
        <p:spPr>
          <a:xfrm>
            <a:off x="642938" y="4714875"/>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27" name="Прямоугольник 26"/>
          <p:cNvSpPr/>
          <p:nvPr/>
        </p:nvSpPr>
        <p:spPr>
          <a:xfrm>
            <a:off x="642938" y="4286250"/>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28" name="Прямоугольник 27"/>
          <p:cNvSpPr/>
          <p:nvPr/>
        </p:nvSpPr>
        <p:spPr>
          <a:xfrm>
            <a:off x="642938" y="3857625"/>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29" name="Прямоугольник 28"/>
          <p:cNvSpPr/>
          <p:nvPr/>
        </p:nvSpPr>
        <p:spPr>
          <a:xfrm>
            <a:off x="642938" y="5572125"/>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30" name="Прямоугольник 29"/>
          <p:cNvSpPr/>
          <p:nvPr/>
        </p:nvSpPr>
        <p:spPr>
          <a:xfrm>
            <a:off x="642938" y="5143500"/>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31" name="Прямоугольник 30"/>
          <p:cNvSpPr/>
          <p:nvPr/>
        </p:nvSpPr>
        <p:spPr>
          <a:xfrm>
            <a:off x="642938" y="4714875"/>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32" name="Прямоугольник 31"/>
          <p:cNvSpPr/>
          <p:nvPr/>
        </p:nvSpPr>
        <p:spPr>
          <a:xfrm>
            <a:off x="1085850" y="3000375"/>
            <a:ext cx="414338"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33" name="Прямоугольник 32"/>
          <p:cNvSpPr/>
          <p:nvPr/>
        </p:nvSpPr>
        <p:spPr>
          <a:xfrm>
            <a:off x="1085850" y="2571750"/>
            <a:ext cx="414338"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34" name="Прямоугольник 33"/>
          <p:cNvSpPr/>
          <p:nvPr/>
        </p:nvSpPr>
        <p:spPr>
          <a:xfrm>
            <a:off x="1085850" y="4286250"/>
            <a:ext cx="414338"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35" name="Прямоугольник 34"/>
          <p:cNvSpPr/>
          <p:nvPr/>
        </p:nvSpPr>
        <p:spPr>
          <a:xfrm>
            <a:off x="1085850" y="3857625"/>
            <a:ext cx="414338"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36" name="Прямоугольник 35"/>
          <p:cNvSpPr/>
          <p:nvPr/>
        </p:nvSpPr>
        <p:spPr>
          <a:xfrm>
            <a:off x="1085850" y="5572125"/>
            <a:ext cx="414338"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37" name="Прямоугольник 36"/>
          <p:cNvSpPr/>
          <p:nvPr/>
        </p:nvSpPr>
        <p:spPr>
          <a:xfrm>
            <a:off x="1085850" y="5143500"/>
            <a:ext cx="414338"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38" name="Прямоугольник 37"/>
          <p:cNvSpPr/>
          <p:nvPr/>
        </p:nvSpPr>
        <p:spPr>
          <a:xfrm>
            <a:off x="1085850" y="4714875"/>
            <a:ext cx="414338"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39" name="Прямоугольник 38"/>
          <p:cNvSpPr/>
          <p:nvPr/>
        </p:nvSpPr>
        <p:spPr>
          <a:xfrm>
            <a:off x="1085850" y="6000750"/>
            <a:ext cx="414338"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40" name="Прямоугольник 39"/>
          <p:cNvSpPr/>
          <p:nvPr/>
        </p:nvSpPr>
        <p:spPr>
          <a:xfrm>
            <a:off x="1500188" y="4286250"/>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41" name="Прямоугольник 40"/>
          <p:cNvSpPr/>
          <p:nvPr/>
        </p:nvSpPr>
        <p:spPr>
          <a:xfrm>
            <a:off x="1500188" y="3857625"/>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42" name="Прямоугольник 41"/>
          <p:cNvSpPr/>
          <p:nvPr/>
        </p:nvSpPr>
        <p:spPr>
          <a:xfrm>
            <a:off x="1500188" y="5572125"/>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43" name="Прямоугольник 42"/>
          <p:cNvSpPr/>
          <p:nvPr/>
        </p:nvSpPr>
        <p:spPr>
          <a:xfrm>
            <a:off x="1500188" y="5143500"/>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44" name="Прямоугольник 43"/>
          <p:cNvSpPr/>
          <p:nvPr/>
        </p:nvSpPr>
        <p:spPr>
          <a:xfrm>
            <a:off x="1500188" y="4714875"/>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45" name="Прямоугольник 44"/>
          <p:cNvSpPr/>
          <p:nvPr/>
        </p:nvSpPr>
        <p:spPr>
          <a:xfrm>
            <a:off x="1500188" y="6000750"/>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46" name="Прямоугольник 45"/>
          <p:cNvSpPr/>
          <p:nvPr/>
        </p:nvSpPr>
        <p:spPr>
          <a:xfrm>
            <a:off x="1500188" y="3000375"/>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47" name="Прямоугольник 46"/>
          <p:cNvSpPr/>
          <p:nvPr/>
        </p:nvSpPr>
        <p:spPr>
          <a:xfrm>
            <a:off x="1928813" y="3000375"/>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48" name="Прямоугольник 47"/>
          <p:cNvSpPr/>
          <p:nvPr/>
        </p:nvSpPr>
        <p:spPr>
          <a:xfrm>
            <a:off x="1928813" y="2571750"/>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49" name="Прямоугольник 48"/>
          <p:cNvSpPr/>
          <p:nvPr/>
        </p:nvSpPr>
        <p:spPr>
          <a:xfrm>
            <a:off x="1928813" y="1714500"/>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50" name="Прямоугольник 49"/>
          <p:cNvSpPr/>
          <p:nvPr/>
        </p:nvSpPr>
        <p:spPr>
          <a:xfrm>
            <a:off x="1928813" y="3857625"/>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51" name="Прямоугольник 50"/>
          <p:cNvSpPr/>
          <p:nvPr/>
        </p:nvSpPr>
        <p:spPr>
          <a:xfrm>
            <a:off x="1928813" y="2143125"/>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52" name="Прямоугольник 51"/>
          <p:cNvSpPr/>
          <p:nvPr/>
        </p:nvSpPr>
        <p:spPr>
          <a:xfrm>
            <a:off x="2357438" y="3000375"/>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53" name="Прямоугольник 52"/>
          <p:cNvSpPr/>
          <p:nvPr/>
        </p:nvSpPr>
        <p:spPr>
          <a:xfrm>
            <a:off x="2357438" y="4286250"/>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54" name="Прямоугольник 53"/>
          <p:cNvSpPr/>
          <p:nvPr/>
        </p:nvSpPr>
        <p:spPr>
          <a:xfrm>
            <a:off x="2357438" y="3857625"/>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55" name="Прямоугольник 54"/>
          <p:cNvSpPr/>
          <p:nvPr/>
        </p:nvSpPr>
        <p:spPr>
          <a:xfrm>
            <a:off x="2357438" y="5572125"/>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56" name="Прямоугольник 55"/>
          <p:cNvSpPr/>
          <p:nvPr/>
        </p:nvSpPr>
        <p:spPr>
          <a:xfrm>
            <a:off x="2357438" y="5143500"/>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57" name="Прямоугольник 56"/>
          <p:cNvSpPr/>
          <p:nvPr/>
        </p:nvSpPr>
        <p:spPr>
          <a:xfrm>
            <a:off x="2357438" y="4714875"/>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58" name="Прямоугольник 57"/>
          <p:cNvSpPr/>
          <p:nvPr/>
        </p:nvSpPr>
        <p:spPr>
          <a:xfrm>
            <a:off x="2786063" y="3000375"/>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59" name="Прямоугольник 58"/>
          <p:cNvSpPr/>
          <p:nvPr/>
        </p:nvSpPr>
        <p:spPr>
          <a:xfrm>
            <a:off x="2786063" y="2571750"/>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60" name="Прямоугольник 59"/>
          <p:cNvSpPr/>
          <p:nvPr/>
        </p:nvSpPr>
        <p:spPr>
          <a:xfrm>
            <a:off x="2786063" y="2143125"/>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61" name="Прямоугольник 60"/>
          <p:cNvSpPr/>
          <p:nvPr/>
        </p:nvSpPr>
        <p:spPr>
          <a:xfrm>
            <a:off x="2786063" y="3857625"/>
            <a:ext cx="414337" cy="414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20535" name="TextBox 61"/>
          <p:cNvSpPr txBox="1">
            <a:spLocks noChangeArrowheads="1"/>
          </p:cNvSpPr>
          <p:nvPr/>
        </p:nvSpPr>
        <p:spPr bwMode="auto">
          <a:xfrm>
            <a:off x="642938" y="2000250"/>
            <a:ext cx="357187" cy="461963"/>
          </a:xfrm>
          <a:prstGeom prst="rect">
            <a:avLst/>
          </a:prstGeom>
          <a:noFill/>
          <a:ln w="9525">
            <a:noFill/>
            <a:miter lim="800000"/>
            <a:headEnd/>
            <a:tailEnd/>
          </a:ln>
        </p:spPr>
        <p:txBody>
          <a:bodyPr>
            <a:spAutoFit/>
          </a:bodyPr>
          <a:lstStyle/>
          <a:p>
            <a:r>
              <a:rPr lang="ru-RU" sz="2400" b="1" i="1">
                <a:latin typeface="Constantia" pitchFamily="18" charset="0"/>
              </a:rPr>
              <a:t>1</a:t>
            </a:r>
          </a:p>
        </p:txBody>
      </p:sp>
      <p:sp>
        <p:nvSpPr>
          <p:cNvPr id="20536" name="TextBox 62"/>
          <p:cNvSpPr txBox="1">
            <a:spLocks noChangeArrowheads="1"/>
          </p:cNvSpPr>
          <p:nvPr/>
        </p:nvSpPr>
        <p:spPr bwMode="auto">
          <a:xfrm>
            <a:off x="1071563" y="2000250"/>
            <a:ext cx="357187" cy="461963"/>
          </a:xfrm>
          <a:prstGeom prst="rect">
            <a:avLst/>
          </a:prstGeom>
          <a:noFill/>
          <a:ln w="9525">
            <a:noFill/>
            <a:miter lim="800000"/>
            <a:headEnd/>
            <a:tailEnd/>
          </a:ln>
        </p:spPr>
        <p:txBody>
          <a:bodyPr>
            <a:spAutoFit/>
          </a:bodyPr>
          <a:lstStyle/>
          <a:p>
            <a:r>
              <a:rPr lang="ru-RU" sz="2400" b="1" i="1">
                <a:latin typeface="Constantia" pitchFamily="18" charset="0"/>
              </a:rPr>
              <a:t>2</a:t>
            </a:r>
          </a:p>
        </p:txBody>
      </p:sp>
      <p:sp>
        <p:nvSpPr>
          <p:cNvPr id="20537" name="TextBox 63"/>
          <p:cNvSpPr txBox="1">
            <a:spLocks noChangeArrowheads="1"/>
          </p:cNvSpPr>
          <p:nvPr/>
        </p:nvSpPr>
        <p:spPr bwMode="auto">
          <a:xfrm>
            <a:off x="1928813" y="1643063"/>
            <a:ext cx="357187" cy="461962"/>
          </a:xfrm>
          <a:prstGeom prst="rect">
            <a:avLst/>
          </a:prstGeom>
          <a:noFill/>
          <a:ln w="9525">
            <a:noFill/>
            <a:miter lim="800000"/>
            <a:headEnd/>
            <a:tailEnd/>
          </a:ln>
        </p:spPr>
        <p:txBody>
          <a:bodyPr>
            <a:spAutoFit/>
          </a:bodyPr>
          <a:lstStyle/>
          <a:p>
            <a:pPr>
              <a:defRPr/>
            </a:pPr>
            <a:r>
              <a:rPr lang="ru-RU" sz="2400" b="1" i="1" dirty="0">
                <a:solidFill>
                  <a:schemeClr val="accent1">
                    <a:lumMod val="75000"/>
                  </a:schemeClr>
                </a:solidFill>
                <a:latin typeface="Constantia" pitchFamily="18" charset="0"/>
              </a:rPr>
              <a:t>4</a:t>
            </a:r>
          </a:p>
        </p:txBody>
      </p:sp>
      <p:sp>
        <p:nvSpPr>
          <p:cNvPr id="20538" name="TextBox 64"/>
          <p:cNvSpPr txBox="1">
            <a:spLocks noChangeArrowheads="1"/>
          </p:cNvSpPr>
          <p:nvPr/>
        </p:nvSpPr>
        <p:spPr bwMode="auto">
          <a:xfrm>
            <a:off x="1571625" y="2428875"/>
            <a:ext cx="357188" cy="461963"/>
          </a:xfrm>
          <a:prstGeom prst="rect">
            <a:avLst/>
          </a:prstGeom>
          <a:noFill/>
          <a:ln w="9525">
            <a:noFill/>
            <a:miter lim="800000"/>
            <a:headEnd/>
            <a:tailEnd/>
          </a:ln>
        </p:spPr>
        <p:txBody>
          <a:bodyPr>
            <a:spAutoFit/>
          </a:bodyPr>
          <a:lstStyle/>
          <a:p>
            <a:r>
              <a:rPr lang="ru-RU" sz="2400" b="1" i="1">
                <a:latin typeface="Constantia" pitchFamily="18" charset="0"/>
              </a:rPr>
              <a:t>3</a:t>
            </a:r>
          </a:p>
        </p:txBody>
      </p:sp>
      <p:sp>
        <p:nvSpPr>
          <p:cNvPr id="20539" name="TextBox 65"/>
          <p:cNvSpPr txBox="1">
            <a:spLocks noChangeArrowheads="1"/>
          </p:cNvSpPr>
          <p:nvPr/>
        </p:nvSpPr>
        <p:spPr bwMode="auto">
          <a:xfrm>
            <a:off x="2357438" y="2428875"/>
            <a:ext cx="357187" cy="461963"/>
          </a:xfrm>
          <a:prstGeom prst="rect">
            <a:avLst/>
          </a:prstGeom>
          <a:noFill/>
          <a:ln w="9525">
            <a:noFill/>
            <a:miter lim="800000"/>
            <a:headEnd/>
            <a:tailEnd/>
          </a:ln>
        </p:spPr>
        <p:txBody>
          <a:bodyPr>
            <a:spAutoFit/>
          </a:bodyPr>
          <a:lstStyle/>
          <a:p>
            <a:r>
              <a:rPr lang="ru-RU" sz="2400" b="1" i="1">
                <a:latin typeface="Constantia" pitchFamily="18" charset="0"/>
              </a:rPr>
              <a:t>5</a:t>
            </a:r>
          </a:p>
        </p:txBody>
      </p:sp>
      <p:sp>
        <p:nvSpPr>
          <p:cNvPr id="20540" name="TextBox 66"/>
          <p:cNvSpPr txBox="1">
            <a:spLocks noChangeArrowheads="1"/>
          </p:cNvSpPr>
          <p:nvPr/>
        </p:nvSpPr>
        <p:spPr bwMode="auto">
          <a:xfrm>
            <a:off x="2786063" y="1681163"/>
            <a:ext cx="357187" cy="461962"/>
          </a:xfrm>
          <a:prstGeom prst="rect">
            <a:avLst/>
          </a:prstGeom>
          <a:noFill/>
          <a:ln w="9525">
            <a:noFill/>
            <a:miter lim="800000"/>
            <a:headEnd/>
            <a:tailEnd/>
          </a:ln>
        </p:spPr>
        <p:txBody>
          <a:bodyPr>
            <a:spAutoFit/>
          </a:bodyPr>
          <a:lstStyle/>
          <a:p>
            <a:r>
              <a:rPr lang="ru-RU" sz="2400" b="1" i="1">
                <a:latin typeface="Constantia" pitchFamily="18" charset="0"/>
              </a:rPr>
              <a:t>6</a:t>
            </a:r>
          </a:p>
        </p:txBody>
      </p:sp>
      <p:sp>
        <p:nvSpPr>
          <p:cNvPr id="20541" name="TextBox 67"/>
          <p:cNvSpPr txBox="1">
            <a:spLocks noChangeArrowheads="1"/>
          </p:cNvSpPr>
          <p:nvPr/>
        </p:nvSpPr>
        <p:spPr bwMode="auto">
          <a:xfrm>
            <a:off x="3643313" y="1714500"/>
            <a:ext cx="5357812" cy="2924175"/>
          </a:xfrm>
          <a:prstGeom prst="rect">
            <a:avLst/>
          </a:prstGeom>
          <a:noFill/>
          <a:ln w="9525">
            <a:noFill/>
            <a:miter lim="800000"/>
            <a:headEnd/>
            <a:tailEnd/>
          </a:ln>
        </p:spPr>
        <p:txBody>
          <a:bodyPr>
            <a:spAutoFit/>
          </a:bodyPr>
          <a:lstStyle/>
          <a:p>
            <a:pPr marL="457200" indent="-457200">
              <a:buFontTx/>
              <a:buAutoNum type="arabicPlain"/>
            </a:pPr>
            <a:r>
              <a:rPr lang="ru-RU" sz="2000">
                <a:solidFill>
                  <a:schemeClr val="bg1"/>
                </a:solidFill>
                <a:latin typeface="Constantia" pitchFamily="18" charset="0"/>
              </a:rPr>
              <a:t>Имя матери Иоанна Предтечи</a:t>
            </a:r>
          </a:p>
          <a:p>
            <a:pPr marL="457200" indent="-457200">
              <a:buFontTx/>
              <a:buAutoNum type="arabicPlain"/>
            </a:pPr>
            <a:r>
              <a:rPr lang="ru-RU" sz="2000">
                <a:solidFill>
                  <a:schemeClr val="bg1"/>
                </a:solidFill>
                <a:latin typeface="Constantia" pitchFamily="18" charset="0"/>
              </a:rPr>
              <a:t>Назидательная речь, в  которой рассказывается о Боге и Вере</a:t>
            </a:r>
          </a:p>
          <a:p>
            <a:pPr marL="457200" indent="-457200">
              <a:buFontTx/>
              <a:buAutoNum type="arabicPlain"/>
            </a:pPr>
            <a:r>
              <a:rPr lang="ru-RU" sz="2000">
                <a:solidFill>
                  <a:schemeClr val="bg1"/>
                </a:solidFill>
                <a:latin typeface="Constantia" pitchFamily="18" charset="0"/>
              </a:rPr>
              <a:t>Предшественник</a:t>
            </a:r>
          </a:p>
          <a:p>
            <a:pPr marL="457200" indent="-457200">
              <a:buFontTx/>
              <a:buAutoNum type="arabicPlain"/>
            </a:pPr>
            <a:r>
              <a:rPr lang="ru-RU" sz="2000">
                <a:solidFill>
                  <a:schemeClr val="bg1"/>
                </a:solidFill>
                <a:latin typeface="Constantia" pitchFamily="18" charset="0"/>
              </a:rPr>
              <a:t>Картина А. Иванова «Явление Христа </a:t>
            </a:r>
            <a:r>
              <a:rPr lang="ru-RU" sz="2000" b="1" i="1" u="sng">
                <a:solidFill>
                  <a:schemeClr val="bg1"/>
                </a:solidFill>
                <a:latin typeface="Constantia" pitchFamily="18" charset="0"/>
              </a:rPr>
              <a:t>……</a:t>
            </a:r>
            <a:r>
              <a:rPr lang="ru-RU" sz="2000">
                <a:solidFill>
                  <a:schemeClr val="bg1"/>
                </a:solidFill>
                <a:latin typeface="Constantia" pitchFamily="18" charset="0"/>
              </a:rPr>
              <a:t>»</a:t>
            </a:r>
          </a:p>
          <a:p>
            <a:pPr marL="457200" indent="-457200">
              <a:buFontTx/>
              <a:buAutoNum type="arabicPlain"/>
            </a:pPr>
            <a:r>
              <a:rPr lang="ru-RU" sz="2000">
                <a:solidFill>
                  <a:schemeClr val="bg1"/>
                </a:solidFill>
                <a:latin typeface="Constantia" pitchFamily="18" charset="0"/>
              </a:rPr>
              <a:t>Священник – отец Иоанна Крестителя</a:t>
            </a:r>
          </a:p>
          <a:p>
            <a:pPr marL="457200" indent="-457200">
              <a:buFontTx/>
              <a:buAutoNum type="arabicPlain"/>
            </a:pPr>
            <a:r>
              <a:rPr lang="ru-RU" sz="2000">
                <a:solidFill>
                  <a:schemeClr val="bg1"/>
                </a:solidFill>
                <a:latin typeface="Constantia" pitchFamily="18" charset="0"/>
              </a:rPr>
              <a:t>«Божия благодать»</a:t>
            </a:r>
          </a:p>
          <a:p>
            <a:pPr marL="457200" indent="-457200">
              <a:buFontTx/>
              <a:buAutoNum type="arabicPlain"/>
            </a:pPr>
            <a:endParaRPr lang="ru-RU" sz="2400" b="1" i="1">
              <a:solidFill>
                <a:schemeClr val="bg1"/>
              </a:solidFill>
              <a:latin typeface="Constant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одзаголовок 2"/>
          <p:cNvSpPr txBox="1">
            <a:spLocks/>
          </p:cNvSpPr>
          <p:nvPr/>
        </p:nvSpPr>
        <p:spPr bwMode="auto">
          <a:xfrm>
            <a:off x="3214688" y="0"/>
            <a:ext cx="5715000" cy="3857625"/>
          </a:xfrm>
          <a:prstGeom prst="rect">
            <a:avLst/>
          </a:prstGeom>
          <a:noFill/>
          <a:ln w="9525">
            <a:noFill/>
            <a:miter lim="800000"/>
            <a:headEnd/>
            <a:tailEnd/>
          </a:ln>
        </p:spPr>
        <p:txBody>
          <a:bodyPr/>
          <a:lstStyle/>
          <a:p>
            <a:pPr algn="just">
              <a:spcBef>
                <a:spcPct val="20000"/>
              </a:spcBef>
              <a:buClr>
                <a:srgbClr val="F9F9F9"/>
              </a:buClr>
              <a:buSzPct val="65000"/>
            </a:pPr>
            <a:endParaRPr lang="ru-RU" sz="1500" b="1">
              <a:latin typeface="Constantia" pitchFamily="18" charset="0"/>
            </a:endParaRPr>
          </a:p>
        </p:txBody>
      </p:sp>
      <p:sp>
        <p:nvSpPr>
          <p:cNvPr id="21507" name="Прямоугольник 7"/>
          <p:cNvSpPr>
            <a:spLocks noChangeArrowheads="1"/>
          </p:cNvSpPr>
          <p:nvPr/>
        </p:nvSpPr>
        <p:spPr bwMode="auto">
          <a:xfrm>
            <a:off x="-500063" y="6350"/>
            <a:ext cx="4714876" cy="708025"/>
          </a:xfrm>
          <a:prstGeom prst="rect">
            <a:avLst/>
          </a:prstGeom>
          <a:noFill/>
          <a:ln w="9525">
            <a:noFill/>
            <a:miter lim="800000"/>
            <a:headEnd/>
            <a:tailEnd/>
          </a:ln>
        </p:spPr>
        <p:txBody>
          <a:bodyPr>
            <a:spAutoFit/>
          </a:bodyPr>
          <a:lstStyle/>
          <a:p>
            <a:pPr algn="ctr"/>
            <a:r>
              <a:rPr lang="ru-RU" sz="4000">
                <a:latin typeface="Times New Roman" pitchFamily="18" charset="0"/>
              </a:rPr>
              <a:t>Игры и задания</a:t>
            </a:r>
          </a:p>
        </p:txBody>
      </p:sp>
      <p:pic>
        <p:nvPicPr>
          <p:cNvPr id="21508" name="Picture 4" descr="http://www.lenagold.ru/fon/clipart/b/bum/bumag40.jpg"/>
          <p:cNvPicPr>
            <a:picLocks noChangeAspect="1" noChangeArrowheads="1"/>
          </p:cNvPicPr>
          <p:nvPr/>
        </p:nvPicPr>
        <p:blipFill>
          <a:blip r:embed="rId2"/>
          <a:srcRect/>
          <a:stretch>
            <a:fillRect/>
          </a:stretch>
        </p:blipFill>
        <p:spPr bwMode="auto">
          <a:xfrm>
            <a:off x="71438" y="714375"/>
            <a:ext cx="9001125" cy="5929313"/>
          </a:xfrm>
          <a:prstGeom prst="rect">
            <a:avLst/>
          </a:prstGeom>
          <a:noFill/>
          <a:ln w="9525">
            <a:noFill/>
            <a:miter lim="800000"/>
            <a:headEnd/>
            <a:tailEnd/>
          </a:ln>
        </p:spPr>
      </p:pic>
      <p:sp>
        <p:nvSpPr>
          <p:cNvPr id="11" name="Прямоугольник 10"/>
          <p:cNvSpPr/>
          <p:nvPr/>
        </p:nvSpPr>
        <p:spPr>
          <a:xfrm>
            <a:off x="7143750" y="71438"/>
            <a:ext cx="1500188" cy="1214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21510" name="AutoShape 2" descr="data:image/jpg;base64,/9j/4AAQSkZJRgABAQAAAQABAAD/2wBDAAkGBwgHBgkIBwgKCgkLDRYPDQwMDRsUFRAWIB0iIiAdHx8kKDQsJCYxJx8fLT0tMTU3Ojo6Iys/RD84QzQ5Ojf/2wBDAQoKCg0MDRoPDxo3JR8lNzc3Nzc3Nzc3Nzc3Nzc3Nzc3Nzc3Nzc3Nzc3Nzc3Nzc3Nzc3Nzc3Nzc3Nzc3Nzc3Nzf/wAARCABOAHkDASIAAhEBAxEB/8QAHAAAAgIDAQEAAAAAAAAAAAAABQYDBAACBwEI/8QAOhAAAgEDAwIDBgQFAQkAAAAAAQIDAAQRBRIhMUEGEyIUUWFxgZEHobHRFTJCYsFSFiMlNFNykvDx/8QAGQEAAgMBAAAAAAAAAAAAAAAAAQMAAgQF/8QAHhEAAgIDAQEBAQAAAAAAAAAAAAECEQMhMRJBImH/2gAMAwEAAhEDEQA/AOyVlZWUAlHWLZbqyaJxkHt/mhESBSQCfTxzTFIu9Sp7jFAkUebIhPAc/rWfKtpmnC7TiQS3kMA9bBfpQ6fVrXvMoHvzV3V7Q+ztLBksvJUHilKTWdJEbe1lIpB1Dx55+lJ3ZpVUG/b7aUDy50b61oZAe4PypNh1SC81SK3tFVy7hRtjOP0p4/hvkxnjaQOlDYdAe+lIzQO+u8DFb+Ir8WkjBj0oLaSy6jB5pmXYTgYwf0qVZLSMuX3g84FCTCHukGeM81JqBjic4upAfuKrW8hSTcZPMJ4XFMihU2dI8MeAofEVra3+qSt7CrMVto8hpTnHLdh8ueTjHfqltbw2lvHb20axwxKERF6Ko4AFVdAs/wCH6HY2mMGKBQ3/AHYyfzJq9WmKpGNybMNZWVlWKnle1o8ixqWdgoHc0Nn1ZVJEKbv7mqrkl0tGLlwJml/OL2Ydt5/U1Dc6rcuCu7aP7RiobefLbyeT1zWfLkT4asOJxdsJ8FSDyKXdV8O6dduZHiAbuQcUaM3HFDdSnIRsHtSXIdGDsG6Tp+madcgxRr5meCTzTFdtvtmIIIxkUjQyPLqkKneyBwWA7imi91JILWUvC8Sf3f4qKWgyjs5t4qVJrwq5yScYzQaHw5d253WsrIG5yHI+471c1aQ6hq4ktWztcekGnRkVLJSwwwWrKTSB5UjnF3pEqP5l5OXI7Vb8I2Q1LxRp1rjKPOu4fAcn8gam1xw0jYJq5+GNxa2fieO+v32QQI2GAz6iMD9TTMcmxeWKS0fQZ615VSw1XT9TXdY3cUxxkqrcj6Vb6Zz2rUjDVGGsrKyoQXbiaS4bfIcDsvYfKoV279pNSup28UH1KV4ULLwVGRWCTfWdGEVxFueLGTVQOVyPjRSb1JuPORVAxgt9aqy8WRLc5U7WzjqPdWSQyT71YYZSqsp7ZPH/AL+9eXdgk3qG4Njqp2n7ir+jxo1+GZpRMLcxFZGVhKMghuFGGGAPl8aMI29knOlaBkFrBYX0UcqnzXk2gg5ySeKreMdUi07yPao3MTZKlRkMcHj59ePhTImku9+1yXGxQVAI5yQR9MZobrfh99WhSzlVDBbsZJyWI3hcgKPgSST8qa8YhZbdnLbC5gOq+0wKNjMSRjp9KN32qgoVBrPHmlLZNpf8FsoI3MLtOIocDqME4HzpYdriVBmAFyP6TwapKI2E0yLU51ck980Ot74QBkTPq6kVLcaffTNlhtT3CootPKXCpL36U2FJC52ye2v7yC/V7ed0IG4FSa694J8fPcNHYa03rPpjuPj7m/euS2tv/wASSId1NErqIwete1H3TKPH6R9HDsB391a+YvvP2NKf4ca+dY0XyZnLXNqQhJPLLj0k/pTbvPwp63sytU6F6WeNCFYgZ79qDa9gwMF7gjirt9tdSpoBNelJI7adiUMiBZCenqAANc+TOnjjqxoddkCq3Yd/kKqQrvlOOgra7uF2HPu61vpoxaec/G/nJ7DtU+g4rN5FAHSqcpZMMjbSvIOelTS3sW8hVZ8e6qTXBn3MsbxgHGXH7Zo2Bf0P6drdrcOLWaWOO6YbjGWAJ+I9/SrbMuJjyTP/ACgc9v8A7XK/EYjuYpSqj2iFQyOG7E8qCOufdRHwbq+r2YkM9pNfxKiqrm4ULFjPpAYZ6dgT0+14ZXdGeePf5HDV47qC0MlrDmRyE9OBtHTj3mgetWMg0YB/Zo0UqNiIMj69SeTmikmu2+owBLqwlhwQSXXgfVT+oqhqLaO+lz3FzeQWyoD5ZWQbc44AUHk59wzTW4vhIqUeidcwoqngc80t6xCSu5BhlOVou9006bowzL1BAoXdy71IOQRSlpj3tEOgEXeoSznjZHjHxzRTUYC4IwcUB0q59k1M4wEl6/OnLYJ4g3vFSWmSKtGfhjePp3ieOFziK6UxH59V/MY+tdk8wf6U+5/auE3MbW8iyxMVkQhlYdVPY0c/2+1z/VH/AONNhkpGfJitjHeajAQSrGlq8aa+d0tEMrjkFRwCOQaa/ZEc4YD7VZjtEjjKoqge4DFZvNm1ToCQPPczRQ3y+UzD1oh3E4HTjpRiWRpyFxtjXoory2gQTue+3jjoOP3/ACFXRCqiio7KSl8B86qFYdDjGarw3yRWxivQY8dJf6SKk1DLRTYOCoOKCW96L3T5YpF/3kRKseoPGagRe8R/84Ht2PlbgW2N6WGetFNDupNU1iJbaTy4bYbh6Qc9sAHoOfypW1C6e3imhUAruwuf6aavw9t/OsZrpCEmRtu73gc4qJUWdJDa808TCGaAOr9XX/NBtR0e2mu1MsKnPVttHRKzw7261VuJN0O7AzR5womKl/p0Ngrm2OB2x2pRvJdzsrcP1B99OWqyFgR76TNUgD3CJn+dwv3NWTAwdqCNCoJUrIPUM/CnHQboTWcbMeNtVPEUUMawRSRLJGVwVavdPeKGBEhj2IBwvuqPaAn5ZbvQX4RGb5CqPkzf9J/tRM3G5P5ftUftDUKDdn//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onstantia" pitchFamily="18" charset="0"/>
            </a:endParaRPr>
          </a:p>
        </p:txBody>
      </p:sp>
      <p:sp>
        <p:nvSpPr>
          <p:cNvPr id="21511" name="AutoShape 4" descr="data:image/jpg;base64,/9j/4AAQSkZJRgABAQAAAQABAAD/2wBDAAkGBwgHBgkIBwgKCgkLDRYPDQwMDRsUFRAWIB0iIiAdHx8kKDQsJCYxJx8fLT0tMTU3Ojo6Iys/RD84QzQ5Ojf/2wBDAQoKCg0MDRoPDxo3JR8lNzc3Nzc3Nzc3Nzc3Nzc3Nzc3Nzc3Nzc3Nzc3Nzc3Nzc3Nzc3Nzc3Nzc3Nzc3Nzc3Nzf/wAARCABOAHkDASIAAhEBAxEB/8QAHAAAAgIDAQEAAAAAAAAAAAAABQYDBAACBwEI/8QAOhAAAgEDAwIDBgQFAQkAAAAAAQIDAAQRBRIhMUEGEyIUUWFxgZEHobHRFTJCYsFSFiMlNFNykvDx/8QAGQEAAgMBAAAAAAAAAAAAAAAAAQMAAgQF/8QAHhEAAgIDAQEBAQAAAAAAAAAAAAECEQMhMRJBImH/2gAMAwEAAhEDEQA/AOyVlZWUAlHWLZbqyaJxkHt/mhESBSQCfTxzTFIu9Sp7jFAkUebIhPAc/rWfKtpmnC7TiQS3kMA9bBfpQ6fVrXvMoHvzV3V7Q+ztLBksvJUHilKTWdJEbe1lIpB1Dx55+lJ3ZpVUG/b7aUDy50b61oZAe4PypNh1SC81SK3tFVy7hRtjOP0p4/hvkxnjaQOlDYdAe+lIzQO+u8DFb+Ir8WkjBj0oLaSy6jB5pmXYTgYwf0qVZLSMuX3g84FCTCHukGeM81JqBjic4upAfuKrW8hSTcZPMJ4XFMihU2dI8MeAofEVra3+qSt7CrMVto8hpTnHLdh8ueTjHfqltbw2lvHb20axwxKERF6Ko4AFVdAs/wCH6HY2mMGKBQ3/AHYyfzJq9WmKpGNybMNZWVlWKnle1o8ixqWdgoHc0Nn1ZVJEKbv7mqrkl0tGLlwJml/OL2Ydt5/U1Dc6rcuCu7aP7RiobefLbyeT1zWfLkT4asOJxdsJ8FSDyKXdV8O6dduZHiAbuQcUaM3HFDdSnIRsHtSXIdGDsG6Tp+madcgxRr5meCTzTFdtvtmIIIxkUjQyPLqkKneyBwWA7imi91JILWUvC8Sf3f4qKWgyjs5t4qVJrwq5yScYzQaHw5d253WsrIG5yHI+471c1aQ6hq4ktWztcekGnRkVLJSwwwWrKTSB5UjnF3pEqP5l5OXI7Vb8I2Q1LxRp1rjKPOu4fAcn8gam1xw0jYJq5+GNxa2fieO+v32QQI2GAz6iMD9TTMcmxeWKS0fQZ615VSw1XT9TXdY3cUxxkqrcj6Vb6Zz2rUjDVGGsrKyoQXbiaS4bfIcDsvYfKoV279pNSup28UH1KV4ULLwVGRWCTfWdGEVxFueLGTVQOVyPjRSb1JuPORVAxgt9aqy8WRLc5U7WzjqPdWSQyT71YYZSqsp7ZPH/AL+9eXdgk3qG4Njqp2n7ir+jxo1+GZpRMLcxFZGVhKMghuFGGGAPl8aMI29knOlaBkFrBYX0UcqnzXk2gg5ySeKreMdUi07yPao3MTZKlRkMcHj59ePhTImku9+1yXGxQVAI5yQR9MZobrfh99WhSzlVDBbsZJyWI3hcgKPgSST8qa8YhZbdnLbC5gOq+0wKNjMSRjp9KN32qgoVBrPHmlLZNpf8FsoI3MLtOIocDqME4HzpYdriVBmAFyP6TwapKI2E0yLU51ck980Ot74QBkTPq6kVLcaffTNlhtT3CootPKXCpL36U2FJC52ye2v7yC/V7ed0IG4FSa694J8fPcNHYa03rPpjuPj7m/euS2tv/wASSId1NErqIwete1H3TKPH6R9HDsB391a+YvvP2NKf4ca+dY0XyZnLXNqQhJPLLj0k/pTbvPwp63sytU6F6WeNCFYgZ79qDa9gwMF7gjirt9tdSpoBNelJI7adiUMiBZCenqAANc+TOnjjqxoddkCq3Yd/kKqQrvlOOgra7uF2HPu61vpoxaec/G/nJ7DtU+g4rN5FAHSqcpZMMjbSvIOelTS3sW8hVZ8e6qTXBn3MsbxgHGXH7Zo2Bf0P6drdrcOLWaWOO6YbjGWAJ+I9/SrbMuJjyTP/ACgc9v8A7XK/EYjuYpSqj2iFQyOG7E8qCOufdRHwbq+r2YkM9pNfxKiqrm4ULFjPpAYZ6dgT0+14ZXdGeePf5HDV47qC0MlrDmRyE9OBtHTj3mgetWMg0YB/Zo0UqNiIMj69SeTmikmu2+owBLqwlhwQSXXgfVT+oqhqLaO+lz3FzeQWyoD5ZWQbc44AUHk59wzTW4vhIqUeidcwoqngc80t6xCSu5BhlOVou9006bowzL1BAoXdy71IOQRSlpj3tEOgEXeoSznjZHjHxzRTUYC4IwcUB0q59k1M4wEl6/OnLYJ4g3vFSWmSKtGfhjePp3ieOFziK6UxH59V/MY+tdk8wf6U+5/auE3MbW8iyxMVkQhlYdVPY0c/2+1z/VH/AONNhkpGfJitjHeajAQSrGlq8aa+d0tEMrjkFRwCOQaa/ZEc4YD7VZjtEjjKoqge4DFZvNm1ToCQPPczRQ3y+UzD1oh3E4HTjpRiWRpyFxtjXoory2gQTue+3jjoOP3/ACFXRCqiio7KSl8B86qFYdDjGarw3yRWxivQY8dJf6SKk1DLRTYOCoOKCW96L3T5YpF/3kRKseoPGagRe8R/84Ht2PlbgW2N6WGetFNDupNU1iJbaTy4bYbh6Qc9sAHoOfypW1C6e3imhUAruwuf6aavw9t/OsZrpCEmRtu73gc4qJUWdJDa808TCGaAOr9XX/NBtR0e2mu1MsKnPVttHRKzw7261VuJN0O7AzR5womKl/p0Ngrm2OB2x2pRvJdzsrcP1B99OWqyFgR76TNUgD3CJn+dwv3NWTAwdqCNCoJUrIPUM/CnHQboTWcbMeNtVPEUUMawRSRLJGVwVavdPeKGBEhj2IBwvuqPaAn5ZbvQX4RGb5CqPkzf9J/tRM3G5P5ftUftDUKDdn//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onstantia" pitchFamily="18" charset="0"/>
            </a:endParaRPr>
          </a:p>
        </p:txBody>
      </p:sp>
      <p:sp>
        <p:nvSpPr>
          <p:cNvPr id="21512" name="AutoShape 6" descr="data:image/jpg;base64,/9j/4AAQSkZJRgABAQAAAQABAAD/2wBDAAkGBwgHBgkIBwgKCgkLDRYPDQwMDRsUFRAWIB0iIiAdHx8kKDQsJCYxJx8fLT0tMTU3Ojo6Iys/RD84QzQ5Ojf/2wBDAQoKCg0MDRoPDxo3JR8lNzc3Nzc3Nzc3Nzc3Nzc3Nzc3Nzc3Nzc3Nzc3Nzc3Nzc3Nzc3Nzc3Nzc3Nzc3Nzc3Nzf/wAARCABOAHkDASIAAhEBAxEB/8QAHAAAAgIDAQEAAAAAAAAAAAAABQYDBAACBwEI/8QAOhAAAgEDAwIDBgQFAQkAAAAAAQIDAAQRBRIhMUEGEyIUUWFxgZEHobHRFTJCYsFSFiMlNFNykvDx/8QAGQEAAgMBAAAAAAAAAAAAAAAAAQMAAgQF/8QAHhEAAgIDAQEBAQAAAAAAAAAAAAECEQMhMRJBImH/2gAMAwEAAhEDEQA/AOyVlZWUAlHWLZbqyaJxkHt/mhESBSQCfTxzTFIu9Sp7jFAkUebIhPAc/rWfKtpmnC7TiQS3kMA9bBfpQ6fVrXvMoHvzV3V7Q+ztLBksvJUHilKTWdJEbe1lIpB1Dx55+lJ3ZpVUG/b7aUDy50b61oZAe4PypNh1SC81SK3tFVy7hRtjOP0p4/hvkxnjaQOlDYdAe+lIzQO+u8DFb+Ir8WkjBj0oLaSy6jB5pmXYTgYwf0qVZLSMuX3g84FCTCHukGeM81JqBjic4upAfuKrW8hSTcZPMJ4XFMihU2dI8MeAofEVra3+qSt7CrMVto8hpTnHLdh8ueTjHfqltbw2lvHb20axwxKERF6Ko4AFVdAs/wCH6HY2mMGKBQ3/AHYyfzJq9WmKpGNybMNZWVlWKnle1o8ixqWdgoHc0Nn1ZVJEKbv7mqrkl0tGLlwJml/OL2Ydt5/U1Dc6rcuCu7aP7RiobefLbyeT1zWfLkT4asOJxdsJ8FSDyKXdV8O6dduZHiAbuQcUaM3HFDdSnIRsHtSXIdGDsG6Tp+madcgxRr5meCTzTFdtvtmIIIxkUjQyPLqkKneyBwWA7imi91JILWUvC8Sf3f4qKWgyjs5t4qVJrwq5yScYzQaHw5d253WsrIG5yHI+471c1aQ6hq4ktWztcekGnRkVLJSwwwWrKTSB5UjnF3pEqP5l5OXI7Vb8I2Q1LxRp1rjKPOu4fAcn8gam1xw0jYJq5+GNxa2fieO+v32QQI2GAz6iMD9TTMcmxeWKS0fQZ615VSw1XT9TXdY3cUxxkqrcj6Vb6Zz2rUjDVGGsrKyoQXbiaS4bfIcDsvYfKoV279pNSup28UH1KV4ULLwVGRWCTfWdGEVxFueLGTVQOVyPjRSb1JuPORVAxgt9aqy8WRLc5U7WzjqPdWSQyT71YYZSqsp7ZPH/AL+9eXdgk3qG4Njqp2n7ir+jxo1+GZpRMLcxFZGVhKMghuFGGGAPl8aMI29knOlaBkFrBYX0UcqnzXk2gg5ySeKreMdUi07yPao3MTZKlRkMcHj59ePhTImku9+1yXGxQVAI5yQR9MZobrfh99WhSzlVDBbsZJyWI3hcgKPgSST8qa8YhZbdnLbC5gOq+0wKNjMSRjp9KN32qgoVBrPHmlLZNpf8FsoI3MLtOIocDqME4HzpYdriVBmAFyP6TwapKI2E0yLU51ck980Ot74QBkTPq6kVLcaffTNlhtT3CootPKXCpL36U2FJC52ye2v7yC/V7ed0IG4FSa694J8fPcNHYa03rPpjuPj7m/euS2tv/wASSId1NErqIwete1H3TKPH6R9HDsB391a+YvvP2NKf4ca+dY0XyZnLXNqQhJPLLj0k/pTbvPwp63sytU6F6WeNCFYgZ79qDa9gwMF7gjirt9tdSpoBNelJI7adiUMiBZCenqAANc+TOnjjqxoddkCq3Yd/kKqQrvlOOgra7uF2HPu61vpoxaec/G/nJ7DtU+g4rN5FAHSqcpZMMjbSvIOelTS3sW8hVZ8e6qTXBn3MsbxgHGXH7Zo2Bf0P6drdrcOLWaWOO6YbjGWAJ+I9/SrbMuJjyTP/ACgc9v8A7XK/EYjuYpSqj2iFQyOG7E8qCOufdRHwbq+r2YkM9pNfxKiqrm4ULFjPpAYZ6dgT0+14ZXdGeePf5HDV47qC0MlrDmRyE9OBtHTj3mgetWMg0YB/Zo0UqNiIMj69SeTmikmu2+owBLqwlhwQSXXgfVT+oqhqLaO+lz3FzeQWyoD5ZWQbc44AUHk59wzTW4vhIqUeidcwoqngc80t6xCSu5BhlOVou9006bowzL1BAoXdy71IOQRSlpj3tEOgEXeoSznjZHjHxzRTUYC4IwcUB0q59k1M4wEl6/OnLYJ4g3vFSWmSKtGfhjePp3ieOFziK6UxH59V/MY+tdk8wf6U+5/auE3MbW8iyxMVkQhlYdVPY0c/2+1z/VH/AONNhkpGfJitjHeajAQSrGlq8aa+d0tEMrjkFRwCOQaa/ZEc4YD7VZjtEjjKoqge4DFZvNm1ToCQPPczRQ3y+UzD1oh3E4HTjpRiWRpyFxtjXoory2gQTue+3jjoOP3/ACFXRCqiio7KSl8B86qFYdDjGarw3yRWxivQY8dJf6SKk1DLRTYOCoOKCW96L3T5YpF/3kRKseoPGagRe8R/84Ht2PlbgW2N6WGetFNDupNU1iJbaTy4bYbh6Qc9sAHoOfypW1C6e3imhUAruwuf6aavw9t/OsZrpCEmRtu73gc4qJUWdJDa808TCGaAOr9XX/NBtR0e2mu1MsKnPVttHRKzw7261VuJN0O7AzR5womKl/p0Ngrm2OB2x2pRvJdzsrcP1B99OWqyFgR76TNUgD3CJn+dwv3NWTAwdqCNCoJUrIPUM/CnHQboTWcbMeNtVPEUUMawRSRLJGVwVavdPeKGBEhj2IBwvuqPaAn5ZbvQX4RGb5CqPkzf9J/tRM3G5P5ftUftDUKDdn//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onstantia" pitchFamily="18" charset="0"/>
            </a:endParaRPr>
          </a:p>
        </p:txBody>
      </p:sp>
      <p:pic>
        <p:nvPicPr>
          <p:cNvPr id="21513" name="Picture 8" descr="See full size image"/>
          <p:cNvPicPr>
            <a:picLocks noChangeAspect="1" noChangeArrowheads="1"/>
          </p:cNvPicPr>
          <p:nvPr/>
        </p:nvPicPr>
        <p:blipFill>
          <a:blip r:embed="rId3"/>
          <a:srcRect/>
          <a:stretch>
            <a:fillRect/>
          </a:stretch>
        </p:blipFill>
        <p:spPr bwMode="auto">
          <a:xfrm>
            <a:off x="7286625" y="285750"/>
            <a:ext cx="1209675" cy="781050"/>
          </a:xfrm>
          <a:prstGeom prst="rect">
            <a:avLst/>
          </a:prstGeom>
          <a:noFill/>
          <a:ln w="9525">
            <a:noFill/>
            <a:miter lim="800000"/>
            <a:headEnd/>
            <a:tailEnd/>
          </a:ln>
        </p:spPr>
      </p:pic>
      <p:sp>
        <p:nvSpPr>
          <p:cNvPr id="21514" name="TextBox 15"/>
          <p:cNvSpPr txBox="1">
            <a:spLocks noChangeArrowheads="1"/>
          </p:cNvSpPr>
          <p:nvPr/>
        </p:nvSpPr>
        <p:spPr bwMode="auto">
          <a:xfrm>
            <a:off x="71438" y="747713"/>
            <a:ext cx="8858250" cy="831850"/>
          </a:xfrm>
          <a:prstGeom prst="rect">
            <a:avLst/>
          </a:prstGeom>
          <a:noFill/>
          <a:ln w="9525">
            <a:noFill/>
            <a:miter lim="800000"/>
            <a:headEnd/>
            <a:tailEnd/>
          </a:ln>
        </p:spPr>
        <p:txBody>
          <a:bodyPr>
            <a:spAutoFit/>
          </a:bodyPr>
          <a:lstStyle/>
          <a:p>
            <a:r>
              <a:rPr lang="ru-RU" sz="2000" b="1" i="1">
                <a:solidFill>
                  <a:schemeClr val="bg1"/>
                </a:solidFill>
                <a:latin typeface="Constantia" pitchFamily="18" charset="0"/>
              </a:rPr>
              <a:t>Для самых маленьких</a:t>
            </a:r>
          </a:p>
          <a:p>
            <a:pPr algn="just"/>
            <a:endParaRPr lang="ru-RU" sz="1200" b="1" i="1">
              <a:solidFill>
                <a:schemeClr val="bg1"/>
              </a:solidFill>
              <a:latin typeface="Constantia" pitchFamily="18" charset="0"/>
            </a:endParaRPr>
          </a:p>
          <a:p>
            <a:pPr algn="just"/>
            <a:r>
              <a:rPr lang="ru-RU" sz="1600">
                <a:solidFill>
                  <a:schemeClr val="bg1"/>
                </a:solidFill>
                <a:latin typeface="Constantia" pitchFamily="18" charset="0"/>
              </a:rPr>
              <a:t>Перебеги Иордан, прыгая пальчиками с камешка на камешек.</a:t>
            </a:r>
            <a:endParaRPr lang="ru-RU" sz="1600">
              <a:solidFill>
                <a:srgbClr val="546422"/>
              </a:solidFill>
              <a:latin typeface="Constantia" pitchFamily="18" charset="0"/>
            </a:endParaRPr>
          </a:p>
        </p:txBody>
      </p:sp>
      <p:pic>
        <p:nvPicPr>
          <p:cNvPr id="21515" name="Picture 11"/>
          <p:cNvPicPr>
            <a:picLocks noChangeAspect="1" noChangeArrowheads="1"/>
          </p:cNvPicPr>
          <p:nvPr/>
        </p:nvPicPr>
        <p:blipFill>
          <a:blip r:embed="rId4"/>
          <a:srcRect/>
          <a:stretch>
            <a:fillRect/>
          </a:stretch>
        </p:blipFill>
        <p:spPr bwMode="auto">
          <a:xfrm>
            <a:off x="1435100" y="1998663"/>
            <a:ext cx="6273800" cy="364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071938" y="2143125"/>
            <a:ext cx="4643437" cy="4500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6147" name="Подзаголовок 2"/>
          <p:cNvSpPr>
            <a:spLocks noGrp="1"/>
          </p:cNvSpPr>
          <p:nvPr>
            <p:ph type="subTitle" idx="1"/>
          </p:nvPr>
        </p:nvSpPr>
        <p:spPr>
          <a:xfrm>
            <a:off x="4071938" y="928688"/>
            <a:ext cx="4786312" cy="5643562"/>
          </a:xfrm>
        </p:spPr>
        <p:txBody>
          <a:bodyPr/>
          <a:lstStyle/>
          <a:p>
            <a:pPr marR="0" algn="just" eaLnBrk="1" hangingPunct="1"/>
            <a:r>
              <a:rPr lang="ru-RU" sz="2400" smtClean="0"/>
              <a:t>В этот день 30-летний Господь и Спас наш Иисус Христос принял Крещение в водах реки Иордан.</a:t>
            </a:r>
          </a:p>
        </p:txBody>
      </p:sp>
      <p:pic>
        <p:nvPicPr>
          <p:cNvPr id="6148" name="Picture 2" descr="http://img-kiev.fotki.yandex.ru/get/2713/korolevaindina.24/0_20ece_77d5127b_L.jpg"/>
          <p:cNvPicPr>
            <a:picLocks noChangeAspect="1" noChangeArrowheads="1"/>
          </p:cNvPicPr>
          <p:nvPr/>
        </p:nvPicPr>
        <p:blipFill>
          <a:blip r:embed="rId2"/>
          <a:srcRect/>
          <a:stretch>
            <a:fillRect/>
          </a:stretch>
        </p:blipFill>
        <p:spPr bwMode="auto">
          <a:xfrm>
            <a:off x="142875" y="1000125"/>
            <a:ext cx="3786188" cy="5684838"/>
          </a:xfrm>
          <a:prstGeom prst="rect">
            <a:avLst/>
          </a:prstGeom>
          <a:noFill/>
          <a:ln w="9525">
            <a:noFill/>
            <a:miter lim="800000"/>
            <a:headEnd/>
            <a:tailEnd/>
          </a:ln>
        </p:spPr>
      </p:pic>
      <p:sp>
        <p:nvSpPr>
          <p:cNvPr id="6149" name="Прямоугольник 4"/>
          <p:cNvSpPr>
            <a:spLocks noChangeArrowheads="1"/>
          </p:cNvSpPr>
          <p:nvPr/>
        </p:nvSpPr>
        <p:spPr bwMode="auto">
          <a:xfrm>
            <a:off x="4071938" y="2143125"/>
            <a:ext cx="4572000" cy="4524375"/>
          </a:xfrm>
          <a:prstGeom prst="rect">
            <a:avLst/>
          </a:prstGeom>
          <a:noFill/>
          <a:ln w="9525">
            <a:noFill/>
            <a:miter lim="800000"/>
            <a:headEnd/>
            <a:tailEnd/>
          </a:ln>
        </p:spPr>
        <p:txBody>
          <a:bodyPr>
            <a:spAutoFit/>
          </a:bodyPr>
          <a:lstStyle/>
          <a:p>
            <a:pPr algn="just"/>
            <a:r>
              <a:rPr lang="ru-RU">
                <a:latin typeface="Constantia" pitchFamily="18" charset="0"/>
                <a:hlinkClick r:id="rId3"/>
              </a:rPr>
              <a:t>Мф., 6 зач., 3, 13–17</a:t>
            </a:r>
            <a:endParaRPr lang="ru-RU">
              <a:latin typeface="Constantia" pitchFamily="18" charset="0"/>
            </a:endParaRPr>
          </a:p>
          <a:p>
            <a:pPr algn="just"/>
            <a:r>
              <a:rPr lang="ru-RU">
                <a:solidFill>
                  <a:srgbClr val="002060"/>
                </a:solidFill>
                <a:latin typeface="Constantia" pitchFamily="18" charset="0"/>
              </a:rPr>
              <a:t>Тогда приходит Иисус из Галилеи на Иордан к Иоанну креститься от него. Иоанн же удерживал Его и говорил: мне надобно креститься от Тебя, и Ты ли приходишь ко мне? Но Иисус сказал ему в ответ: оставь теперь, ибо так надлежит нам исполнить всякую правду. Тогда Иоанн допускает Его. И, крестившись, Иисус тотчас вышел из воды, – и се, отверзлись Ему небеса, и увидел Иоанн Духа Божия, Который сходил, как голубь, и ниспускался на Него. И се, глас с небес глаголющий: Сей есть Сын Мой возлюбленный, в Котором Мое благоволение.</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одзаголовок 2"/>
          <p:cNvSpPr>
            <a:spLocks noGrp="1"/>
          </p:cNvSpPr>
          <p:nvPr>
            <p:ph type="subTitle" idx="1"/>
          </p:nvPr>
        </p:nvSpPr>
        <p:spPr>
          <a:xfrm>
            <a:off x="4214813" y="0"/>
            <a:ext cx="4714875" cy="5572125"/>
          </a:xfrm>
        </p:spPr>
        <p:txBody>
          <a:bodyPr/>
          <a:lstStyle/>
          <a:p>
            <a:pPr marR="0" algn="ctr" eaLnBrk="1" hangingPunct="1"/>
            <a:r>
              <a:rPr lang="ru-RU" sz="1600" smtClean="0"/>
              <a:t>ПОЧЕМУ КРЕЩЕНИЕ ГОСПОДНЕ</a:t>
            </a:r>
          </a:p>
          <a:p>
            <a:pPr marR="0" algn="ctr" eaLnBrk="1" hangingPunct="1"/>
            <a:r>
              <a:rPr lang="ru-RU" sz="1600" smtClean="0"/>
              <a:t>НАЗЫВАЮТ БОГОЯВЛЕНИЕМ?</a:t>
            </a:r>
          </a:p>
          <a:p>
            <a:pPr marR="0" algn="just" eaLnBrk="1" hangingPunct="1"/>
            <a:endParaRPr lang="ru-RU" sz="1800" smtClean="0"/>
          </a:p>
          <a:p>
            <a:pPr marR="0" algn="just" eaLnBrk="1" hangingPunct="1"/>
            <a:r>
              <a:rPr lang="ru-RU" sz="1800" smtClean="0"/>
              <a:t>В праздник Богоявления вспоминают величайшее евангельское событие, когда при Крещении Господа явилась миру Пресвятая Троица </a:t>
            </a:r>
            <a:r>
              <a:rPr lang="ru-RU" sz="1800" i="1" smtClean="0"/>
              <a:t>(Мф. 3, 13 - 17; Мк. 1, 9 - 11; Лк. 3, 21 - 22)</a:t>
            </a:r>
            <a:r>
              <a:rPr lang="ru-RU" sz="1800" smtClean="0"/>
              <a:t>. </a:t>
            </a:r>
          </a:p>
          <a:p>
            <a:pPr marR="0" algn="just" eaLnBrk="1" hangingPunct="1"/>
            <a:endParaRPr lang="ru-RU" sz="1800" smtClean="0"/>
          </a:p>
          <a:p>
            <a:pPr marR="0" algn="just" eaLnBrk="1" hangingPunct="1"/>
            <a:r>
              <a:rPr lang="ru-RU" sz="1800" smtClean="0"/>
              <a:t>Поэтому праздник Крещения Господня также называется праздником Богоявления, потому что во время Крещения Бог показал, что Он есть Пресвятая Троица: Бог Отец говорил с неба, воплотившийся Сын Божий крестился, а Дух Святый сошел в виде голубя.</a:t>
            </a:r>
          </a:p>
          <a:p>
            <a:pPr marR="0" algn="just" eaLnBrk="1" hangingPunct="1"/>
            <a:endParaRPr lang="ru-RU" sz="1800" smtClean="0"/>
          </a:p>
          <a:p>
            <a:pPr marR="0" algn="just" eaLnBrk="1" hangingPunct="1"/>
            <a:r>
              <a:rPr lang="ru-RU" sz="1800" smtClean="0"/>
              <a:t>А также при крещении впервые люди могли видеть, что в лице Иисуса Христа явился не человек только, но и Бог. </a:t>
            </a:r>
          </a:p>
        </p:txBody>
      </p:sp>
      <p:pic>
        <p:nvPicPr>
          <p:cNvPr id="7171" name="Picture 2" descr="Икона Богоявление"/>
          <p:cNvPicPr>
            <a:picLocks noChangeAspect="1" noChangeArrowheads="1"/>
          </p:cNvPicPr>
          <p:nvPr/>
        </p:nvPicPr>
        <p:blipFill>
          <a:blip r:embed="rId2"/>
          <a:srcRect/>
          <a:stretch>
            <a:fillRect/>
          </a:stretch>
        </p:blipFill>
        <p:spPr bwMode="auto">
          <a:xfrm>
            <a:off x="142875" y="1000125"/>
            <a:ext cx="3978275" cy="471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одзаголовок 2"/>
          <p:cNvSpPr>
            <a:spLocks noGrp="1"/>
          </p:cNvSpPr>
          <p:nvPr>
            <p:ph type="subTitle" idx="1"/>
          </p:nvPr>
        </p:nvSpPr>
        <p:spPr>
          <a:xfrm>
            <a:off x="71438" y="1000125"/>
            <a:ext cx="3286125" cy="5643563"/>
          </a:xfrm>
        </p:spPr>
        <p:txBody>
          <a:bodyPr/>
          <a:lstStyle/>
          <a:p>
            <a:pPr marR="0" algn="just" eaLnBrk="1" hangingPunct="1"/>
            <a:r>
              <a:rPr lang="ru-RU" sz="2400" smtClean="0"/>
              <a:t>Крестил Господа Иисуса Христа посланный перед тем Богом на землю великий пророк Иоанн Предтеча, чтобы подготовить людей к принятию Господа. Святой Иоанн проповедовал у реки Иордан и крестил приходящих к нему.</a:t>
            </a:r>
          </a:p>
        </p:txBody>
      </p:sp>
      <p:pic>
        <p:nvPicPr>
          <p:cNvPr id="8195" name="Picture 2" descr=" (579x699, 178Kb)"/>
          <p:cNvPicPr>
            <a:picLocks noChangeAspect="1" noChangeArrowheads="1"/>
          </p:cNvPicPr>
          <p:nvPr/>
        </p:nvPicPr>
        <p:blipFill>
          <a:blip r:embed="rId2"/>
          <a:srcRect/>
          <a:stretch>
            <a:fillRect/>
          </a:stretch>
        </p:blipFill>
        <p:spPr bwMode="auto">
          <a:xfrm>
            <a:off x="3429000" y="-41275"/>
            <a:ext cx="5715000" cy="6899275"/>
          </a:xfrm>
          <a:prstGeom prst="rect">
            <a:avLst/>
          </a:prstGeom>
          <a:noFill/>
          <a:ln w="9525">
            <a:noFill/>
            <a:miter lim="800000"/>
            <a:headEnd/>
            <a:tailEnd/>
          </a:ln>
        </p:spPr>
      </p:pic>
      <p:sp>
        <p:nvSpPr>
          <p:cNvPr id="8196" name="TextBox 3"/>
          <p:cNvSpPr txBox="1">
            <a:spLocks noChangeArrowheads="1"/>
          </p:cNvSpPr>
          <p:nvPr/>
        </p:nvSpPr>
        <p:spPr bwMode="auto">
          <a:xfrm>
            <a:off x="44450" y="0"/>
            <a:ext cx="3313113" cy="369888"/>
          </a:xfrm>
          <a:prstGeom prst="rect">
            <a:avLst/>
          </a:prstGeom>
          <a:noFill/>
          <a:ln w="9525">
            <a:noFill/>
            <a:miter lim="800000"/>
            <a:headEnd/>
            <a:tailEnd/>
          </a:ln>
        </p:spPr>
        <p:txBody>
          <a:bodyPr wrap="none">
            <a:spAutoFit/>
          </a:bodyPr>
          <a:lstStyle/>
          <a:p>
            <a:r>
              <a:rPr lang="ru-RU">
                <a:latin typeface="Constantia" pitchFamily="18" charset="0"/>
              </a:rPr>
              <a:t>СВЯТОЙ ИОАНН ПРЕДТЕЧА</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одзаголовок 2"/>
          <p:cNvSpPr>
            <a:spLocks noGrp="1"/>
          </p:cNvSpPr>
          <p:nvPr>
            <p:ph type="subTitle" idx="1"/>
          </p:nvPr>
        </p:nvSpPr>
        <p:spPr>
          <a:xfrm>
            <a:off x="142875" y="857250"/>
            <a:ext cx="4357688" cy="5643563"/>
          </a:xfrm>
        </p:spPr>
        <p:txBody>
          <a:bodyPr/>
          <a:lstStyle/>
          <a:p>
            <a:pPr marR="0" algn="just" eaLnBrk="1" hangingPunct="1"/>
            <a:r>
              <a:rPr lang="ru-RU" sz="1800" smtClean="0"/>
              <a:t>Святой Иоанн родился у престарелых родителей Захарии и Елисаветы за полгода до рождества Христова. Отец его был из священнического рода, и во время богослужения в Иерусалимском храме ему было откровение от Бога, что, не смотря на бездетность, у них на склоне лет родится сын:</a:t>
            </a:r>
          </a:p>
          <a:p>
            <a:pPr marR="0" algn="just" eaLnBrk="1" hangingPunct="1"/>
            <a:endParaRPr lang="ru-RU" sz="1800" smtClean="0"/>
          </a:p>
          <a:p>
            <a:pPr marR="0" algn="just" eaLnBrk="1" hangingPunct="1"/>
            <a:r>
              <a:rPr lang="ru-RU" sz="1800" smtClean="0"/>
              <a:t>«Не бойся, Захария, ибо услышана молитва твоя, и жена твоя Елисавета родит тебе сына, и наречешь ему имя Иоанн,</a:t>
            </a:r>
            <a:r>
              <a:rPr lang="ru-RU" sz="1800" baseline="30000" smtClean="0"/>
              <a:t> </a:t>
            </a:r>
            <a:r>
              <a:rPr lang="ru-RU" sz="1800" smtClean="0"/>
              <a:t>и будет тебе радость и веселие, и многие о рождении его возрадуются,</a:t>
            </a:r>
            <a:r>
              <a:rPr lang="ru-RU" sz="1800" baseline="30000" smtClean="0"/>
              <a:t> </a:t>
            </a:r>
            <a:r>
              <a:rPr lang="ru-RU" sz="1800" smtClean="0"/>
              <a:t>потому что он будет велик пред Господом и не будет пить вина и сикера, и Духа Святаго исполнится еще от чрева матери своей. И многих он из народа Израилева обратит ко Господу Богу их». Так и случилось. </a:t>
            </a:r>
          </a:p>
        </p:txBody>
      </p:sp>
      <p:pic>
        <p:nvPicPr>
          <p:cNvPr id="9219" name="Picture 4" descr="http://www.arttrans.com.ua/imageproduct/1117/Pontormo_Jacopo_The_Birth_of_John_the_Baptist_image_b.jpg"/>
          <p:cNvPicPr>
            <a:picLocks noChangeAspect="1" noChangeArrowheads="1"/>
          </p:cNvPicPr>
          <p:nvPr/>
        </p:nvPicPr>
        <p:blipFill>
          <a:blip r:embed="rId2"/>
          <a:srcRect/>
          <a:stretch>
            <a:fillRect/>
          </a:stretch>
        </p:blipFill>
        <p:spPr bwMode="auto">
          <a:xfrm>
            <a:off x="4572000" y="928688"/>
            <a:ext cx="4500563" cy="4500562"/>
          </a:xfrm>
          <a:prstGeom prst="rect">
            <a:avLst/>
          </a:prstGeom>
          <a:noFill/>
          <a:ln w="9525">
            <a:noFill/>
            <a:miter lim="800000"/>
            <a:headEnd/>
            <a:tailEnd/>
          </a:ln>
        </p:spPr>
      </p:pic>
      <p:sp>
        <p:nvSpPr>
          <p:cNvPr id="9220" name="TextBox 5"/>
          <p:cNvSpPr txBox="1">
            <a:spLocks noChangeArrowheads="1"/>
          </p:cNvSpPr>
          <p:nvPr/>
        </p:nvSpPr>
        <p:spPr bwMode="auto">
          <a:xfrm>
            <a:off x="44450" y="0"/>
            <a:ext cx="3313113" cy="369888"/>
          </a:xfrm>
          <a:prstGeom prst="rect">
            <a:avLst/>
          </a:prstGeom>
          <a:noFill/>
          <a:ln w="9525">
            <a:noFill/>
            <a:miter lim="800000"/>
            <a:headEnd/>
            <a:tailEnd/>
          </a:ln>
        </p:spPr>
        <p:txBody>
          <a:bodyPr wrap="none">
            <a:spAutoFit/>
          </a:bodyPr>
          <a:lstStyle/>
          <a:p>
            <a:r>
              <a:rPr lang="ru-RU">
                <a:latin typeface="Constantia" pitchFamily="18" charset="0"/>
              </a:rPr>
              <a:t>СВЯТОЙ ИОАНН ПРЕДТЕЧА</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214313" y="857250"/>
            <a:ext cx="4857750" cy="5508625"/>
          </a:xfrm>
          <a:prstGeom prst="rect">
            <a:avLst/>
          </a:prstGeom>
          <a:noFill/>
          <a:ln w="9525">
            <a:noFill/>
            <a:miter lim="800000"/>
            <a:headEnd/>
            <a:tailEnd/>
          </a:ln>
        </p:spPr>
        <p:txBody>
          <a:bodyPr anchor="ctr">
            <a:spAutoFit/>
          </a:bodyPr>
          <a:lstStyle/>
          <a:p>
            <a:pPr algn="just"/>
            <a:r>
              <a:rPr lang="ru-RU" sz="1600">
                <a:latin typeface="Constantia" pitchFamily="18" charset="0"/>
                <a:ea typeface="MS Mincho" pitchFamily="49" charset="-128"/>
              </a:rPr>
              <a:t>Иоанн призывал людей к покаянию, то есть осмыслению своей жизни, признанию своих грехов и стремлению жить более нравственно, исполняя заповеди Божьи. К реке перед праздником очищения в большом количестве сходился народ для религиозных омовений. Здесь и обратился к ним Иоанн, проповедуя покаяние и крещение во оставление грехов. </a:t>
            </a:r>
          </a:p>
          <a:p>
            <a:pPr algn="just"/>
            <a:endParaRPr lang="ru-RU" sz="1600">
              <a:latin typeface="Constantia" pitchFamily="18" charset="0"/>
            </a:endParaRPr>
          </a:p>
          <a:p>
            <a:pPr algn="just" eaLnBrk="0" hangingPunct="0"/>
            <a:r>
              <a:rPr lang="ru-RU" sz="1600">
                <a:latin typeface="Constantia" pitchFamily="18" charset="0"/>
              </a:rPr>
              <a:t>Сущность его проповеди заключалась в том, что прежде, чем получить внешнее омовение, люди должны нравственно очиститься, и таким образом приготовить себя к принятию Евангелия.  </a:t>
            </a:r>
            <a:r>
              <a:rPr lang="ru-RU" sz="1600">
                <a:latin typeface="Constantia" pitchFamily="18" charset="0"/>
                <a:ea typeface="MS Mincho" pitchFamily="49" charset="-128"/>
              </a:rPr>
              <a:t>Особенностью проповеди святого Иоанна было свидетельство того, что он послан подготовить пришествие Мессии Спасителя, что раскаяние — это не самоцель, а лишь подготовка к встрече с Тем, кого можно узнать, понять и самое важное принять только через раскаяние, через отказ от зла и стремление к жизни с Богом. Иоанн называл себя “гласом вопиющего в пустыне», т.е. голосом глашатая, вестника Мессии.</a:t>
            </a:r>
            <a:endParaRPr lang="ru-RU" sz="1600">
              <a:latin typeface="Constantia" pitchFamily="18" charset="0"/>
            </a:endParaRPr>
          </a:p>
        </p:txBody>
      </p:sp>
      <p:pic>
        <p:nvPicPr>
          <p:cNvPr id="10243" name="Picture 3" descr="Пророк Иоанн Креститель, икона"/>
          <p:cNvPicPr>
            <a:picLocks noChangeAspect="1" noChangeArrowheads="1"/>
          </p:cNvPicPr>
          <p:nvPr/>
        </p:nvPicPr>
        <p:blipFill>
          <a:blip r:embed="rId2"/>
          <a:srcRect/>
          <a:stretch>
            <a:fillRect/>
          </a:stretch>
        </p:blipFill>
        <p:spPr bwMode="auto">
          <a:xfrm>
            <a:off x="5857875" y="1000125"/>
            <a:ext cx="2381250" cy="3276600"/>
          </a:xfrm>
          <a:prstGeom prst="rect">
            <a:avLst/>
          </a:prstGeom>
          <a:noFill/>
          <a:ln w="9525">
            <a:noFill/>
            <a:miter lim="800000"/>
            <a:headEnd/>
            <a:tailEnd/>
          </a:ln>
        </p:spPr>
      </p:pic>
      <p:sp>
        <p:nvSpPr>
          <p:cNvPr id="10244" name="Прямоугольник 6"/>
          <p:cNvSpPr>
            <a:spLocks noChangeArrowheads="1"/>
          </p:cNvSpPr>
          <p:nvPr/>
        </p:nvSpPr>
        <p:spPr bwMode="auto">
          <a:xfrm>
            <a:off x="5143500" y="4500563"/>
            <a:ext cx="3786188" cy="1816100"/>
          </a:xfrm>
          <a:prstGeom prst="rect">
            <a:avLst/>
          </a:prstGeom>
          <a:noFill/>
          <a:ln w="9525">
            <a:noFill/>
            <a:miter lim="800000"/>
            <a:headEnd/>
            <a:tailEnd/>
          </a:ln>
        </p:spPr>
        <p:txBody>
          <a:bodyPr>
            <a:spAutoFit/>
          </a:bodyPr>
          <a:lstStyle/>
          <a:p>
            <a:pPr algn="just"/>
            <a:r>
              <a:rPr lang="ru-RU" sz="1600">
                <a:latin typeface="Constantia" pitchFamily="18" charset="0"/>
              </a:rPr>
              <a:t>Конечно, крещение Иоанна не было еще благодатным таинством христианского крещения. Смысл его заключался в духовном приготовлении к принятию будущего крещения водой и Святым Духом. </a:t>
            </a:r>
          </a:p>
        </p:txBody>
      </p:sp>
      <p:sp>
        <p:nvSpPr>
          <p:cNvPr id="10245" name="TextBox 7"/>
          <p:cNvSpPr txBox="1">
            <a:spLocks noChangeArrowheads="1"/>
          </p:cNvSpPr>
          <p:nvPr/>
        </p:nvSpPr>
        <p:spPr bwMode="auto">
          <a:xfrm>
            <a:off x="44450" y="0"/>
            <a:ext cx="3313113" cy="369888"/>
          </a:xfrm>
          <a:prstGeom prst="rect">
            <a:avLst/>
          </a:prstGeom>
          <a:noFill/>
          <a:ln w="9525">
            <a:noFill/>
            <a:miter lim="800000"/>
            <a:headEnd/>
            <a:tailEnd/>
          </a:ln>
        </p:spPr>
        <p:txBody>
          <a:bodyPr wrap="none">
            <a:spAutoFit/>
          </a:bodyPr>
          <a:lstStyle/>
          <a:p>
            <a:r>
              <a:rPr lang="ru-RU">
                <a:latin typeface="Constantia" pitchFamily="18" charset="0"/>
              </a:rPr>
              <a:t>СВЯТОЙ ИОАНН ПРЕДТЕЧА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5"/>
          <p:cNvSpPr txBox="1">
            <a:spLocks noChangeArrowheads="1"/>
          </p:cNvSpPr>
          <p:nvPr/>
        </p:nvSpPr>
        <p:spPr bwMode="auto">
          <a:xfrm>
            <a:off x="142875" y="5786438"/>
            <a:ext cx="8858250" cy="830262"/>
          </a:xfrm>
          <a:prstGeom prst="rect">
            <a:avLst/>
          </a:prstGeom>
          <a:noFill/>
          <a:ln w="9525">
            <a:noFill/>
            <a:miter lim="800000"/>
            <a:headEnd/>
            <a:tailEnd/>
          </a:ln>
        </p:spPr>
        <p:txBody>
          <a:bodyPr>
            <a:spAutoFit/>
          </a:bodyPr>
          <a:lstStyle/>
          <a:p>
            <a:pPr algn="just"/>
            <a:r>
              <a:rPr lang="ru-RU" sz="1600">
                <a:latin typeface="Constantia" pitchFamily="18" charset="0"/>
              </a:rPr>
              <a:t>В Горненском русском женском монастыре  (Иерусалим) у врат церкви Казанской иконы Божьей Матери находится камень, с которого Иоанн Креститель сказал свою первую проповедь.</a:t>
            </a:r>
          </a:p>
        </p:txBody>
      </p:sp>
      <p:pic>
        <p:nvPicPr>
          <p:cNvPr id="11267" name="Picture 2" descr="C:\Documents and Settings\User\Рабочий стол\ПРАВОСЛАВИЕ Презентации\s2550_1239001585_1.jpg"/>
          <p:cNvPicPr>
            <a:picLocks noChangeAspect="1" noChangeArrowheads="1"/>
          </p:cNvPicPr>
          <p:nvPr/>
        </p:nvPicPr>
        <p:blipFill>
          <a:blip r:embed="rId2"/>
          <a:srcRect/>
          <a:stretch>
            <a:fillRect/>
          </a:stretch>
        </p:blipFill>
        <p:spPr bwMode="auto">
          <a:xfrm>
            <a:off x="1143000" y="857250"/>
            <a:ext cx="3190875" cy="4786313"/>
          </a:xfrm>
          <a:prstGeom prst="rect">
            <a:avLst/>
          </a:prstGeom>
          <a:noFill/>
          <a:ln w="9525">
            <a:noFill/>
            <a:miter lim="800000"/>
            <a:headEnd/>
            <a:tailEnd/>
          </a:ln>
        </p:spPr>
      </p:pic>
      <p:pic>
        <p:nvPicPr>
          <p:cNvPr id="11268" name="Picture 3" descr="C:\Documents and Settings\User\Рабочий стол\ПРАВОСЛАВИЕ Презентации\s2550_1238394626_1.jpg"/>
          <p:cNvPicPr>
            <a:picLocks noChangeAspect="1" noChangeArrowheads="1"/>
          </p:cNvPicPr>
          <p:nvPr/>
        </p:nvPicPr>
        <p:blipFill>
          <a:blip r:embed="rId3"/>
          <a:srcRect/>
          <a:stretch>
            <a:fillRect/>
          </a:stretch>
        </p:blipFill>
        <p:spPr bwMode="auto">
          <a:xfrm>
            <a:off x="4786313" y="857250"/>
            <a:ext cx="3190875" cy="4786313"/>
          </a:xfrm>
          <a:prstGeom prst="rect">
            <a:avLst/>
          </a:prstGeom>
          <a:noFill/>
          <a:ln w="9525">
            <a:noFill/>
            <a:miter lim="800000"/>
            <a:headEnd/>
            <a:tailEnd/>
          </a:ln>
        </p:spPr>
      </p:pic>
      <p:sp>
        <p:nvSpPr>
          <p:cNvPr id="11269" name="TextBox 6"/>
          <p:cNvSpPr txBox="1">
            <a:spLocks noChangeArrowheads="1"/>
          </p:cNvSpPr>
          <p:nvPr/>
        </p:nvSpPr>
        <p:spPr bwMode="auto">
          <a:xfrm>
            <a:off x="44450" y="0"/>
            <a:ext cx="3313113" cy="369888"/>
          </a:xfrm>
          <a:prstGeom prst="rect">
            <a:avLst/>
          </a:prstGeom>
          <a:noFill/>
          <a:ln w="9525">
            <a:noFill/>
            <a:miter lim="800000"/>
            <a:headEnd/>
            <a:tailEnd/>
          </a:ln>
        </p:spPr>
        <p:txBody>
          <a:bodyPr wrap="none">
            <a:spAutoFit/>
          </a:bodyPr>
          <a:lstStyle/>
          <a:p>
            <a:r>
              <a:rPr lang="ru-RU">
                <a:latin typeface="Constantia" pitchFamily="18" charset="0"/>
              </a:rPr>
              <a:t>СВЯТОЙ ИОАНН ПРЕДТЕЧА</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User\Рабочий стол\ПРАВОСЛАВИЕ Презентации\k6.preview.jpg"/>
          <p:cNvPicPr>
            <a:picLocks noChangeAspect="1" noChangeArrowheads="1"/>
          </p:cNvPicPr>
          <p:nvPr/>
        </p:nvPicPr>
        <p:blipFill>
          <a:blip r:embed="rId2"/>
          <a:srcRect/>
          <a:stretch>
            <a:fillRect/>
          </a:stretch>
        </p:blipFill>
        <p:spPr bwMode="auto">
          <a:xfrm>
            <a:off x="1000125" y="857250"/>
            <a:ext cx="7215188" cy="5411788"/>
          </a:xfrm>
          <a:prstGeom prst="rect">
            <a:avLst/>
          </a:prstGeom>
          <a:noFill/>
          <a:ln w="9525">
            <a:noFill/>
            <a:miter lim="800000"/>
            <a:headEnd/>
            <a:tailEnd/>
          </a:ln>
        </p:spPr>
      </p:pic>
      <p:sp>
        <p:nvSpPr>
          <p:cNvPr id="12291" name="TextBox 5"/>
          <p:cNvSpPr txBox="1">
            <a:spLocks noChangeArrowheads="1"/>
          </p:cNvSpPr>
          <p:nvPr/>
        </p:nvSpPr>
        <p:spPr bwMode="auto">
          <a:xfrm>
            <a:off x="2071688" y="6345238"/>
            <a:ext cx="4862512" cy="369887"/>
          </a:xfrm>
          <a:prstGeom prst="rect">
            <a:avLst/>
          </a:prstGeom>
          <a:noFill/>
          <a:ln w="9525">
            <a:noFill/>
            <a:miter lim="800000"/>
            <a:headEnd/>
            <a:tailEnd/>
          </a:ln>
        </p:spPr>
        <p:txBody>
          <a:bodyPr wrap="none">
            <a:spAutoFit/>
          </a:bodyPr>
          <a:lstStyle/>
          <a:p>
            <a:r>
              <a:rPr lang="ru-RU">
                <a:latin typeface="Constantia" pitchFamily="18" charset="0"/>
              </a:rPr>
              <a:t>Александр Иванов «Явление Христа народу»</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одзаголовок 2"/>
          <p:cNvSpPr>
            <a:spLocks noGrp="1"/>
          </p:cNvSpPr>
          <p:nvPr>
            <p:ph type="subTitle" idx="1"/>
          </p:nvPr>
        </p:nvSpPr>
        <p:spPr>
          <a:xfrm>
            <a:off x="142875" y="4214813"/>
            <a:ext cx="8858250" cy="2643187"/>
          </a:xfrm>
        </p:spPr>
        <p:txBody>
          <a:bodyPr/>
          <a:lstStyle/>
          <a:p>
            <a:pPr marR="0" algn="just" eaLnBrk="1" hangingPunct="1"/>
            <a:r>
              <a:rPr lang="ru-RU" sz="1400" smtClean="0"/>
              <a:t>Многие, ожидавшие пришествия Мессии, думали, что Иоанн и есть обещанный Спаситель. Но Иоанн отвечал им: «Я крещу вас водою, но идет Сильнейший меня, у Которого я недостоин развязать ремни обуви; Он будет крестить вас Духом Святым и огнем». </a:t>
            </a:r>
          </a:p>
          <a:p>
            <a:pPr marR="0" algn="just" eaLnBrk="1" hangingPunct="1"/>
            <a:endParaRPr lang="ru-RU" sz="1400" smtClean="0"/>
          </a:p>
          <a:p>
            <a:pPr marR="0" algn="just" eaLnBrk="1" hangingPunct="1"/>
            <a:r>
              <a:rPr lang="ru-RU" sz="1400" smtClean="0"/>
              <a:t>И вот Иисус пришел к Иоанну, чтобы принять от него крещение. Иоанн же, зная, что Иисус не нуждается в крещении покаяния, удерживал Его, говоря: «Это мне нужно креститься от Тебя, и Ты ли приходишь ко мне?» Но Иисус сказал ему в ответ: «Оставь теперь, ибо так надлежит нам исполнить всякую правду». Тогда Иоанн крестит Его, а крестившись, Иисус вышел из воды. И отверзлись Ему небеса, и увидел Иоанн Духа Божия, Который сходил, как голубь, и спускался на Него. И был глас с неба: «Сей есть Сын Мой возлюбленный, в Котором Мое благоволение».</a:t>
            </a:r>
          </a:p>
        </p:txBody>
      </p:sp>
      <p:pic>
        <p:nvPicPr>
          <p:cNvPr id="13315" name="Picture 3" descr="C:\Documents and Settings\User\Рабочий стол\ПРАВОСЛАВИЕ Презентации\kreshenie.jpg"/>
          <p:cNvPicPr>
            <a:picLocks noChangeAspect="1" noChangeArrowheads="1"/>
          </p:cNvPicPr>
          <p:nvPr/>
        </p:nvPicPr>
        <p:blipFill>
          <a:blip r:embed="rId2"/>
          <a:srcRect/>
          <a:stretch>
            <a:fillRect/>
          </a:stretch>
        </p:blipFill>
        <p:spPr bwMode="auto">
          <a:xfrm>
            <a:off x="1571625" y="714375"/>
            <a:ext cx="6000750" cy="339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26</TotalTime>
  <Words>1060</Words>
  <Application>Microsoft Office PowerPoint</Application>
  <PresentationFormat>Экран (4:3)</PresentationFormat>
  <Paragraphs>116</Paragraphs>
  <Slides>17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17</vt:i4>
      </vt:variant>
    </vt:vector>
  </HeadingPairs>
  <TitlesOfParts>
    <vt:vector size="25" baseType="lpstr">
      <vt:lpstr>Arial</vt:lpstr>
      <vt:lpstr>Calibri</vt:lpstr>
      <vt:lpstr>Constantia</vt:lpstr>
      <vt:lpstr>Wingdings 2</vt:lpstr>
      <vt:lpstr>MS Mincho</vt:lpstr>
      <vt:lpstr>Times New Roman</vt:lpstr>
      <vt:lpstr>Wingdings</vt:lpstr>
      <vt:lpstr>Поток</vt:lpstr>
      <vt:lpstr>КРЕЩЕНИЕ ГОСПОДНЕ (БОГОЯВЛЕНИЕ)</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КРЕЩЕНИЕ ГОСПОДНЕ (БОГОЯВЛЕНИЕ)</dc:title>
  <dc:creator>FuckYouBill</dc:creator>
  <cp:lastModifiedBy>Учитель</cp:lastModifiedBy>
  <cp:revision>4</cp:revision>
  <dcterms:created xsi:type="dcterms:W3CDTF">2010-01-14T08:53:59Z</dcterms:created>
  <dcterms:modified xsi:type="dcterms:W3CDTF">2016-06-10T09:26:50Z</dcterms:modified>
</cp:coreProperties>
</file>